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651" r:id="rId4"/>
    <p:sldMasterId id="2147483654" r:id="rId5"/>
  </p:sldMasterIdLst>
  <p:notesMasterIdLst>
    <p:notesMasterId r:id="rId28"/>
  </p:notesMasterIdLst>
  <p:handoutMasterIdLst>
    <p:handoutMasterId r:id="rId29"/>
  </p:handoutMasterIdLst>
  <p:sldIdLst>
    <p:sldId id="338" r:id="rId6"/>
    <p:sldId id="372" r:id="rId7"/>
    <p:sldId id="494" r:id="rId8"/>
    <p:sldId id="534" r:id="rId9"/>
    <p:sldId id="537" r:id="rId10"/>
    <p:sldId id="541" r:id="rId11"/>
    <p:sldId id="536" r:id="rId12"/>
    <p:sldId id="538" r:id="rId13"/>
    <p:sldId id="543" r:id="rId14"/>
    <p:sldId id="542" r:id="rId15"/>
    <p:sldId id="540" r:id="rId16"/>
    <p:sldId id="545" r:id="rId17"/>
    <p:sldId id="546" r:id="rId18"/>
    <p:sldId id="548" r:id="rId19"/>
    <p:sldId id="547" r:id="rId20"/>
    <p:sldId id="505" r:id="rId21"/>
    <p:sldId id="496" r:id="rId22"/>
    <p:sldId id="501" r:id="rId23"/>
    <p:sldId id="513" r:id="rId24"/>
    <p:sldId id="502" r:id="rId25"/>
    <p:sldId id="544" r:id="rId26"/>
    <p:sldId id="504" r:id="rId27"/>
  </p:sldIdLst>
  <p:sldSz cx="9144000" cy="6858000" type="screen4x3"/>
  <p:notesSz cx="9939338" cy="6807200"/>
  <p:custDataLst>
    <p:tags r:id="rId30"/>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p15:clr>
            <a:srgbClr val="A4A3A4"/>
          </p15:clr>
        </p15:guide>
        <p15:guide id="2" pos="2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94660"/>
  </p:normalViewPr>
  <p:slideViewPr>
    <p:cSldViewPr snapToObjects="1" showGuides="1">
      <p:cViewPr>
        <p:scale>
          <a:sx n="75" d="100"/>
          <a:sy n="75" d="100"/>
        </p:scale>
        <p:origin x="864" y="-92"/>
      </p:cViewPr>
      <p:guideLst>
        <p:guide orient="horz" pos="2614"/>
        <p:guide pos="220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1.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ags" Target="tags/tag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8/24/2023</a:t>
            </a:fld>
            <a:endParaRPr lang="en-US" altLang="en-US"/>
          </a:p>
        </p:txBody>
      </p:sp>
      <p:sp>
        <p:nvSpPr>
          <p:cNvPr id="4" name="Footer Placeholder 3">
            <a:extLst>
              <a:ext uri="{FF2B5EF4-FFF2-40B4-BE49-F238E27FC236}">
                <a16:creationId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8/24/2023</a:t>
            </a:fld>
            <a:endParaRPr lang="en-US" altLang="en-US"/>
          </a:p>
        </p:txBody>
      </p:sp>
      <p:sp>
        <p:nvSpPr>
          <p:cNvPr id="4" name="Slide Image Placeholder 3">
            <a:extLst>
              <a:ext uri="{FF2B5EF4-FFF2-40B4-BE49-F238E27FC236}">
                <a16:creationId xmlns:a16="http://schemas.microsoft.com/office/drawing/2014/main" id="{D456ECF8-1E2B-455B-9DC0-85BB74547141}"/>
              </a:ext>
            </a:extLst>
          </p:cNvPr>
          <p:cNvSpPr>
            <a:spLocks noGrp="1" noRot="1" noChangeAspect="1"/>
          </p:cNvSpPr>
          <p:nvPr>
            <p:ph type="sldImg" idx="2"/>
          </p:nvPr>
        </p:nvSpPr>
        <p:spPr>
          <a:xfrm>
            <a:off x="3268663" y="511175"/>
            <a:ext cx="34020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7E0B277C-17CB-432A-8C2F-5443911898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D43299A5-2104-4241-807A-73BE69A2EF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72" name="Slide Number Placeholder 3">
            <a:extLst>
              <a:ext uri="{FF2B5EF4-FFF2-40B4-BE49-F238E27FC236}">
                <a16:creationId xmlns:a16="http://schemas.microsoft.com/office/drawing/2014/main" id="{2C8B8FC2-0C9A-462D-A65B-0B241A10AC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5C141B1B-7171-4450-B1E9-45D1BE64481E}" type="slidenum">
              <a:rPr lang="en-US" altLang="en-US" smtClean="0"/>
              <a:pPr/>
              <a:t>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517BC44-6A78-4136-BE04-8FD8FC847F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71CCECFB-0CDB-4AA3-8795-9447CE9A54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0484" name="Slide Number Placeholder 3">
            <a:extLst>
              <a:ext uri="{FF2B5EF4-FFF2-40B4-BE49-F238E27FC236}">
                <a16:creationId xmlns:a16="http://schemas.microsoft.com/office/drawing/2014/main" id="{D1835A97-158B-4169-920D-CEDF92C4C3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70A7864A-2CA0-4139-ADA5-7C435F860913}" type="slidenum">
              <a:rPr lang="en-US" altLang="en-US" smtClean="0">
                <a:solidFill>
                  <a:srgbClr val="000000"/>
                </a:solidFill>
              </a:rPr>
              <a:pPr/>
              <a:t>16</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BE1DBCDE-A288-427C-A944-074E0AE949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7DACFE1E-8280-4CC5-A69E-1AEB920168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Slide Number Placeholder 3">
            <a:extLst>
              <a:ext uri="{FF2B5EF4-FFF2-40B4-BE49-F238E27FC236}">
                <a16:creationId xmlns:a16="http://schemas.microsoft.com/office/drawing/2014/main" id="{F0DE737C-8BC5-4758-9BCE-E701F0FC47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634DB49E-AA0E-46D7-9352-E3A300B8E8C6}" type="slidenum">
              <a:rPr lang="en-US" altLang="en-US" smtClean="0">
                <a:solidFill>
                  <a:srgbClr val="000000"/>
                </a:solidFill>
              </a:rPr>
              <a:pPr/>
              <a:t>17</a:t>
            </a:fld>
            <a:endParaRPr lang="en-US"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0666F4D4-82BA-4492-A54E-91E11B65D3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E879E88-B410-441F-9859-D77264522A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3796" name="Slide Number Placeholder 3">
            <a:extLst>
              <a:ext uri="{FF2B5EF4-FFF2-40B4-BE49-F238E27FC236}">
                <a16:creationId xmlns:a16="http://schemas.microsoft.com/office/drawing/2014/main" id="{A75F97AA-0C2D-4C04-A715-C038F28934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521F76DF-9AFC-4138-B158-A3996032228C}" type="slidenum">
              <a:rPr lang="en-US" altLang="en-US" smtClean="0">
                <a:solidFill>
                  <a:srgbClr val="000000"/>
                </a:solidFill>
              </a:rPr>
              <a:pPr/>
              <a:t>18</a:t>
            </a:fld>
            <a:endParaRPr lang="en-US"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83128059-7841-4BD6-BB80-F52422BC74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B8BCBCC6-6713-4FC3-8868-2E4906BF5B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6868" name="Slide Number Placeholder 3">
            <a:extLst>
              <a:ext uri="{FF2B5EF4-FFF2-40B4-BE49-F238E27FC236}">
                <a16:creationId xmlns:a16="http://schemas.microsoft.com/office/drawing/2014/main" id="{BB86AA2F-F8AA-4D81-88D4-F744437ED8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EB850B30-BB0F-4867-8806-ADEA3534A677}" type="slidenum">
              <a:rPr lang="en-US" altLang="en-US" smtClean="0">
                <a:solidFill>
                  <a:srgbClr val="000000"/>
                </a:solidFill>
              </a:rPr>
              <a:pPr/>
              <a:t>20</a:t>
            </a:fld>
            <a:endParaRPr lang="en-US"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F64E1642-CBF8-4B98-B948-921CE0185E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6EF03B1E-CB2B-47EE-A944-E65E192F7C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Slide Number Placeholder 3">
            <a:extLst>
              <a:ext uri="{FF2B5EF4-FFF2-40B4-BE49-F238E27FC236}">
                <a16:creationId xmlns:a16="http://schemas.microsoft.com/office/drawing/2014/main" id="{804829CB-1C5B-4443-944F-4E118684A3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11DFFAE4-DBB8-425A-A86B-2CD7B54AD074}" type="slidenum">
              <a:rPr lang="en-US" altLang="en-US" smtClean="0">
                <a:solidFill>
                  <a:srgbClr val="000000"/>
                </a:solidFill>
              </a:rPr>
              <a:pPr/>
              <a:t>22</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CC49FBEB-E28E-467F-B589-B691FC552E9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28600"/>
            <a:ext cx="88947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F914CA09-5CA4-434F-9526-F5E0FC74C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9738" y="252413"/>
            <a:ext cx="20812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0"/>
            <a:ext cx="3048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263" y="1027113"/>
            <a:ext cx="25987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0F0A00E-823B-4851-B915-47C782B33BD2}"/>
              </a:ext>
            </a:extLst>
          </p:cNvPr>
          <p:cNvSpPr>
            <a:spLocks noGrp="1"/>
          </p:cNvSpPr>
          <p:nvPr>
            <p:ph type="title"/>
          </p:nvPr>
        </p:nvSpPr>
        <p:spPr bwMode="auto">
          <a:xfrm>
            <a:off x="0" y="2667000"/>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GB" dirty="0"/>
              <a:t>Plan, Schedule, Test Community Portal</a:t>
            </a:r>
            <a:endParaRPr lang="en-GB" altLang="en-US" dirty="0">
              <a:ea typeface="ヒラギノ角ゴ Pro W3" charset="-128"/>
            </a:endParaRPr>
          </a:p>
        </p:txBody>
      </p:sp>
      <p:sp>
        <p:nvSpPr>
          <p:cNvPr id="5123" name="Title 1">
            <a:extLst>
              <a:ext uri="{FF2B5EF4-FFF2-40B4-BE49-F238E27FC236}">
                <a16:creationId xmlns:a16="http://schemas.microsoft.com/office/drawing/2014/main" id="{9943F5AA-E44A-462B-A8FC-39B76FFACCDE}"/>
              </a:ext>
            </a:extLst>
          </p:cNvPr>
          <p:cNvSpPr txBox="1">
            <a:spLocks/>
          </p:cNvSpPr>
          <p:nvPr/>
        </p:nvSpPr>
        <p:spPr bwMode="auto">
          <a:xfrm>
            <a:off x="0"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a:solidFill>
                  <a:srgbClr val="93176C"/>
                </a:solidFill>
                <a:latin typeface="Calibri" panose="020F0502020204030204" pitchFamily="34" charset="0"/>
              </a:rPr>
              <a:t>Module Project</a:t>
            </a:r>
            <a:endParaRPr lang="en-GB" altLang="en-US" sz="1500">
              <a:solidFill>
                <a:srgbClr val="93176C"/>
              </a:solidFill>
              <a:latin typeface="Calibri" panose="020F0502020204030204" pitchFamily="34" charset="0"/>
            </a:endParaRPr>
          </a:p>
        </p:txBody>
      </p:sp>
      <p:sp>
        <p:nvSpPr>
          <p:cNvPr id="6" name="Title 1">
            <a:extLst>
              <a:ext uri="{FF2B5EF4-FFF2-40B4-BE49-F238E27FC236}">
                <a16:creationId xmlns:a16="http://schemas.microsoft.com/office/drawing/2014/main" id="{85DFC0B0-FB48-41B8-9972-916748A1C7B0}"/>
              </a:ext>
            </a:extLst>
          </p:cNvPr>
          <p:cNvSpPr txBox="1">
            <a:spLocks/>
          </p:cNvSpPr>
          <p:nvPr/>
        </p:nvSpPr>
        <p:spPr bwMode="auto">
          <a:xfrm>
            <a:off x="-17463" y="3933825"/>
            <a:ext cx="7345363" cy="719138"/>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Module: </a:t>
            </a:r>
            <a:r>
              <a:rPr lang="en-US" altLang="en-US" sz="1400" dirty="0">
                <a:latin typeface="+mn-lt"/>
              </a:rPr>
              <a:t> </a:t>
            </a:r>
            <a:r>
              <a:rPr lang="en-SG" altLang="en-US" sz="1400" dirty="0">
                <a:latin typeface="+mn-lt"/>
              </a:rPr>
              <a:t>NICF Capstone Project using Java</a:t>
            </a:r>
            <a:endParaRPr lang="en-US" altLang="en-US" sz="1400" dirty="0">
              <a:latin typeface="+mn-lt"/>
            </a:endParaRPr>
          </a:p>
          <a:p>
            <a:pPr>
              <a:lnSpc>
                <a:spcPts val="1800"/>
              </a:lnSpc>
              <a:spcBef>
                <a:spcPts val="200"/>
              </a:spcBef>
              <a:spcAft>
                <a:spcPts val="200"/>
              </a:spcAft>
              <a:defRPr/>
            </a:pPr>
            <a:r>
              <a:rPr lang="en-US" altLang="en-US" sz="1400" dirty="0">
                <a:latin typeface="+mn-lt"/>
              </a:rPr>
              <a:t>Course: NICF </a:t>
            </a:r>
            <a:r>
              <a:rPr lang="en-SG" altLang="en-US" sz="1400" dirty="0">
                <a:latin typeface="+mn-lt"/>
              </a:rPr>
              <a:t>Advanced Certificate in Software &amp; Applications (Development &amp; Deployment)</a:t>
            </a:r>
            <a:endParaRPr lang="en-US" altLang="en-US" sz="1400" dirty="0">
              <a:latin typeface="+mn-lt"/>
            </a:endParaRPr>
          </a:p>
        </p:txBody>
      </p:sp>
      <p:sp>
        <p:nvSpPr>
          <p:cNvPr id="10" name="Title 1">
            <a:extLst>
              <a:ext uri="{FF2B5EF4-FFF2-40B4-BE49-F238E27FC236}">
                <a16:creationId xmlns:a16="http://schemas.microsoft.com/office/drawing/2014/main" id="{79B22F76-EC60-4EE3-8F67-C4795D47CF3D}"/>
              </a:ext>
            </a:extLst>
          </p:cNvPr>
          <p:cNvSpPr txBox="1">
            <a:spLocks/>
          </p:cNvSpPr>
          <p:nvPr/>
        </p:nvSpPr>
        <p:spPr bwMode="auto">
          <a:xfrm>
            <a:off x="3175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27 July 2023	</a:t>
            </a:r>
          </a:p>
          <a:p>
            <a:pPr>
              <a:lnSpc>
                <a:spcPts val="1800"/>
              </a:lnSpc>
              <a:spcBef>
                <a:spcPts val="200"/>
              </a:spcBef>
              <a:spcAft>
                <a:spcPts val="200"/>
              </a:spcAft>
              <a:defRPr/>
            </a:pPr>
            <a:r>
              <a:rPr lang="en-US" altLang="en-US" sz="1400" b="1" dirty="0">
                <a:latin typeface="+mn-lt"/>
              </a:rPr>
              <a:t>End Date		: 18 August 2023</a:t>
            </a:r>
          </a:p>
          <a:p>
            <a:pPr>
              <a:lnSpc>
                <a:spcPts val="1800"/>
              </a:lnSpc>
              <a:spcBef>
                <a:spcPts val="200"/>
              </a:spcBef>
              <a:spcAft>
                <a:spcPts val="200"/>
              </a:spcAft>
              <a:defRPr/>
            </a:pPr>
            <a:r>
              <a:rPr lang="en-US" altLang="en-US" sz="1400" b="1" dirty="0">
                <a:latin typeface="+mn-lt"/>
              </a:rPr>
              <a:t>Submission Date	: 18 August 2023</a:t>
            </a:r>
          </a:p>
          <a:p>
            <a:pPr>
              <a:lnSpc>
                <a:spcPts val="1800"/>
              </a:lnSpc>
              <a:spcBef>
                <a:spcPts val="200"/>
              </a:spcBef>
              <a:spcAft>
                <a:spcPts val="200"/>
              </a:spcAft>
              <a:defRPr/>
            </a:pPr>
            <a:endParaRPr lang="en-US" altLang="en-US" sz="1400" dirty="0">
              <a:latin typeface="+mn-lt"/>
            </a:endParaRPr>
          </a:p>
        </p:txBody>
      </p:sp>
      <p:sp>
        <p:nvSpPr>
          <p:cNvPr id="11" name="Title 1">
            <a:extLst>
              <a:ext uri="{FF2B5EF4-FFF2-40B4-BE49-F238E27FC236}">
                <a16:creationId xmlns:a16="http://schemas.microsoft.com/office/drawing/2014/main" id="{421246E1-CAF7-4CAC-A5F8-AE2DAADC4C95}"/>
              </a:ext>
            </a:extLst>
          </p:cNvPr>
          <p:cNvSpPr txBox="1">
            <a:spLocks/>
          </p:cNvSpPr>
          <p:nvPr/>
        </p:nvSpPr>
        <p:spPr bwMode="auto">
          <a:xfrm>
            <a:off x="450850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Muhammad </a:t>
            </a:r>
            <a:r>
              <a:rPr lang="en-US" altLang="en-US" sz="1400" b="1" dirty="0" err="1">
                <a:latin typeface="+mn-lt"/>
              </a:rPr>
              <a:t>kemal</a:t>
            </a:r>
            <a:endParaRPr lang="en-US" altLang="en-US" sz="1400" b="1" dirty="0">
              <a:latin typeface="+mn-lt"/>
            </a:endParaRPr>
          </a:p>
          <a:p>
            <a:pPr>
              <a:lnSpc>
                <a:spcPts val="1800"/>
              </a:lnSpc>
              <a:spcBef>
                <a:spcPts val="200"/>
              </a:spcBef>
              <a:spcAft>
                <a:spcPts val="200"/>
              </a:spcAft>
              <a:defRPr/>
            </a:pPr>
            <a:r>
              <a:rPr lang="en-US" altLang="en-US" sz="1400" b="1" dirty="0">
                <a:latin typeface="+mn-lt"/>
              </a:rPr>
              <a:t>Enrollment ID	: BDSE-0922-084</a:t>
            </a:r>
          </a:p>
          <a:p>
            <a:pPr>
              <a:lnSpc>
                <a:spcPts val="1800"/>
              </a:lnSpc>
              <a:spcBef>
                <a:spcPts val="200"/>
              </a:spcBef>
              <a:spcAft>
                <a:spcPts val="200"/>
              </a:spcAft>
              <a:defRPr/>
            </a:pPr>
            <a:r>
              <a:rPr lang="en-US" altLang="en-US" sz="1400" b="1" dirty="0">
                <a:latin typeface="+mn-lt"/>
              </a:rPr>
              <a:t>Presentation Date	: 23 August 2023</a:t>
            </a:r>
          </a:p>
          <a:p>
            <a:pPr>
              <a:lnSpc>
                <a:spcPts val="1800"/>
              </a:lnSpc>
              <a:spcBef>
                <a:spcPts val="200"/>
              </a:spcBef>
              <a:spcAft>
                <a:spcPts val="200"/>
              </a:spcAft>
              <a:defRPr/>
            </a:pPr>
            <a:endParaRPr lang="en-US" altLang="en-US" sz="14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D020C6-6A80-43CD-8AD0-15D5775EBD5E}"/>
              </a:ext>
            </a:extLst>
          </p:cNvPr>
          <p:cNvSpPr txBox="1">
            <a:spLocks noChangeArrowheads="1"/>
          </p:cNvSpPr>
          <p:nvPr/>
        </p:nvSpPr>
        <p:spPr bwMode="auto">
          <a:xfrm>
            <a:off x="58303"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rPr>
              <a:t>Test Schedule</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91980092-3D22-42D5-A43E-C33DDFBC1F93}"/>
              </a:ext>
            </a:extLst>
          </p:cNvPr>
          <p:cNvSpPr/>
          <p:nvPr/>
        </p:nvSpPr>
        <p:spPr>
          <a:xfrm>
            <a:off x="131328"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p:txBody>
      </p:sp>
      <p:sp>
        <p:nvSpPr>
          <p:cNvPr id="6" name="Arrow: Pentagon 5">
            <a:extLst>
              <a:ext uri="{FF2B5EF4-FFF2-40B4-BE49-F238E27FC236}">
                <a16:creationId xmlns:a16="http://schemas.microsoft.com/office/drawing/2014/main" id="{B877372D-476B-4B19-9E85-CF01D9B3A99F}"/>
              </a:ext>
            </a:extLst>
          </p:cNvPr>
          <p:cNvSpPr/>
          <p:nvPr/>
        </p:nvSpPr>
        <p:spPr>
          <a:xfrm rot="16200000">
            <a:off x="7274979" y="1853902"/>
            <a:ext cx="1162997" cy="576064"/>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pic>
        <p:nvPicPr>
          <p:cNvPr id="5" name="Picture 4">
            <a:extLst>
              <a:ext uri="{FF2B5EF4-FFF2-40B4-BE49-F238E27FC236}">
                <a16:creationId xmlns:a16="http://schemas.microsoft.com/office/drawing/2014/main" id="{B7A2A0BB-909B-48AC-A269-FCE1A16630C6}"/>
              </a:ext>
            </a:extLst>
          </p:cNvPr>
          <p:cNvPicPr/>
          <p:nvPr/>
        </p:nvPicPr>
        <p:blipFill>
          <a:blip r:embed="rId2"/>
          <a:stretch>
            <a:fillRect/>
          </a:stretch>
        </p:blipFill>
        <p:spPr>
          <a:xfrm>
            <a:off x="999490" y="2276872"/>
            <a:ext cx="7165833" cy="25202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348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2">
            <a:extLst>
              <a:ext uri="{FF2B5EF4-FFF2-40B4-BE49-F238E27FC236}">
                <a16:creationId xmlns:a16="http://schemas.microsoft.com/office/drawing/2014/main" id="{B119ABBE-DEA9-4C5A-BB9D-474E77EE127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Unit Testing</a:t>
            </a:r>
            <a:endParaRPr lang="en-SG" dirty="0">
              <a:solidFill>
                <a:schemeClr val="tx1"/>
              </a:solidFill>
            </a:endParaRPr>
          </a:p>
        </p:txBody>
      </p:sp>
      <p:sp>
        <p:nvSpPr>
          <p:cNvPr id="6" name="Arrow: Pentagon 5">
            <a:extLst>
              <a:ext uri="{FF2B5EF4-FFF2-40B4-BE49-F238E27FC236}">
                <a16:creationId xmlns:a16="http://schemas.microsoft.com/office/drawing/2014/main" id="{B42FD858-E307-499C-A1E6-1EEB44538D78}"/>
              </a:ext>
            </a:extLst>
          </p:cNvPr>
          <p:cNvSpPr/>
          <p:nvPr/>
        </p:nvSpPr>
        <p:spPr>
          <a:xfrm rot="16200000">
            <a:off x="7541451" y="1642783"/>
            <a:ext cx="1162997" cy="576064"/>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pic>
        <p:nvPicPr>
          <p:cNvPr id="3" name="Picture 2">
            <a:extLst>
              <a:ext uri="{FF2B5EF4-FFF2-40B4-BE49-F238E27FC236}">
                <a16:creationId xmlns:a16="http://schemas.microsoft.com/office/drawing/2014/main" id="{DEAA1656-861A-4E8E-96B3-DB57F071E473}"/>
              </a:ext>
            </a:extLst>
          </p:cNvPr>
          <p:cNvPicPr>
            <a:picLocks noChangeAspect="1"/>
          </p:cNvPicPr>
          <p:nvPr/>
        </p:nvPicPr>
        <p:blipFill>
          <a:blip r:embed="rId2"/>
          <a:stretch>
            <a:fillRect/>
          </a:stretch>
        </p:blipFill>
        <p:spPr>
          <a:xfrm>
            <a:off x="450081" y="1930815"/>
            <a:ext cx="8172400" cy="38308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EE1206-A427-4D1F-824C-6936CA6746F7}"/>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9AF8E4D7-ACDC-4448-87FD-0E6191626DA8}"/>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UAT Testing</a:t>
            </a:r>
            <a:endParaRPr lang="en-SG" dirty="0">
              <a:solidFill>
                <a:schemeClr val="tx1"/>
              </a:solidFill>
            </a:endParaRPr>
          </a:p>
        </p:txBody>
      </p:sp>
      <p:sp>
        <p:nvSpPr>
          <p:cNvPr id="5" name="Arrow: Pentagon 4">
            <a:extLst>
              <a:ext uri="{FF2B5EF4-FFF2-40B4-BE49-F238E27FC236}">
                <a16:creationId xmlns:a16="http://schemas.microsoft.com/office/drawing/2014/main" id="{553D8619-1D79-4913-BB84-265CDD9F8F89}"/>
              </a:ext>
            </a:extLst>
          </p:cNvPr>
          <p:cNvSpPr/>
          <p:nvPr/>
        </p:nvSpPr>
        <p:spPr>
          <a:xfrm>
            <a:off x="6724650" y="1700808"/>
            <a:ext cx="1162997" cy="576064"/>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99D9C197-5FFF-4D3E-AB55-6615104F9DAF}"/>
              </a:ext>
            </a:extLst>
          </p:cNvPr>
          <p:cNvPicPr>
            <a:picLocks noChangeAspect="1"/>
          </p:cNvPicPr>
          <p:nvPr/>
        </p:nvPicPr>
        <p:blipFill rotWithShape="1">
          <a:blip r:embed="rId2"/>
          <a:srcRect b="60500"/>
          <a:stretch/>
        </p:blipFill>
        <p:spPr>
          <a:xfrm>
            <a:off x="2064367" y="1673810"/>
            <a:ext cx="5015266" cy="4591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798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246F9C-7F3E-476D-B708-74CE48427C9B}"/>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A238ACBF-759C-42C6-91D8-BF3C10307CC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Cross Browser Testing</a:t>
            </a:r>
            <a:endParaRPr lang="en-SG" dirty="0">
              <a:solidFill>
                <a:schemeClr val="tx1"/>
              </a:solidFill>
            </a:endParaRPr>
          </a:p>
        </p:txBody>
      </p:sp>
      <p:sp>
        <p:nvSpPr>
          <p:cNvPr id="5" name="Arrow: Pentagon 4">
            <a:extLst>
              <a:ext uri="{FF2B5EF4-FFF2-40B4-BE49-F238E27FC236}">
                <a16:creationId xmlns:a16="http://schemas.microsoft.com/office/drawing/2014/main" id="{4E2965B9-8632-4E06-A2FA-9EC82F7CC274}"/>
              </a:ext>
            </a:extLst>
          </p:cNvPr>
          <p:cNvSpPr/>
          <p:nvPr/>
        </p:nvSpPr>
        <p:spPr>
          <a:xfrm rot="16200000">
            <a:off x="7662973" y="1500816"/>
            <a:ext cx="1162997" cy="576064"/>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6C666C30-1E87-40E3-8248-F239DB7A6D2F}"/>
              </a:ext>
            </a:extLst>
          </p:cNvPr>
          <p:cNvPicPr>
            <a:picLocks noChangeAspect="1"/>
          </p:cNvPicPr>
          <p:nvPr/>
        </p:nvPicPr>
        <p:blipFill>
          <a:blip r:embed="rId2"/>
          <a:stretch>
            <a:fillRect/>
          </a:stretch>
        </p:blipFill>
        <p:spPr>
          <a:xfrm>
            <a:off x="403155" y="1844824"/>
            <a:ext cx="8273302" cy="4330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457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C98B8-1D66-4D1A-807D-9CBE7246314A}"/>
              </a:ext>
            </a:extLst>
          </p:cNvPr>
          <p:cNvSpPr>
            <a:spLocks noGrp="1"/>
          </p:cNvSpPr>
          <p:nvPr>
            <p:ph type="title"/>
          </p:nvPr>
        </p:nvSpPr>
        <p:spPr/>
        <p:txBody>
          <a:bodyPr/>
          <a:lstStyle/>
          <a:p>
            <a:endParaRPr lang="id-ID"/>
          </a:p>
        </p:txBody>
      </p:sp>
      <p:sp>
        <p:nvSpPr>
          <p:cNvPr id="3" name="TextBox 2">
            <a:extLst>
              <a:ext uri="{FF2B5EF4-FFF2-40B4-BE49-F238E27FC236}">
                <a16:creationId xmlns:a16="http://schemas.microsoft.com/office/drawing/2014/main" id="{91401DD9-AD11-492E-8749-E6C1F1CA1C3C}"/>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041DDA57-DD01-4D8C-B644-9B76B07E8BF4}"/>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Cross Browser Testing</a:t>
            </a:r>
            <a:endParaRPr lang="en-SG" dirty="0">
              <a:solidFill>
                <a:schemeClr val="tx1"/>
              </a:solidFill>
            </a:endParaRPr>
          </a:p>
        </p:txBody>
      </p:sp>
      <p:pic>
        <p:nvPicPr>
          <p:cNvPr id="5" name="Picture 4">
            <a:extLst>
              <a:ext uri="{FF2B5EF4-FFF2-40B4-BE49-F238E27FC236}">
                <a16:creationId xmlns:a16="http://schemas.microsoft.com/office/drawing/2014/main" id="{FC2AE608-1F5F-4548-BD79-58B27C406A83}"/>
              </a:ext>
            </a:extLst>
          </p:cNvPr>
          <p:cNvPicPr>
            <a:picLocks noChangeAspect="1"/>
          </p:cNvPicPr>
          <p:nvPr/>
        </p:nvPicPr>
        <p:blipFill>
          <a:blip r:embed="rId2"/>
          <a:stretch>
            <a:fillRect/>
          </a:stretch>
        </p:blipFill>
        <p:spPr>
          <a:xfrm>
            <a:off x="450081" y="1772816"/>
            <a:ext cx="8172400" cy="4277740"/>
          </a:xfrm>
          <a:prstGeom prst="rect">
            <a:avLst/>
          </a:prstGeom>
        </p:spPr>
      </p:pic>
    </p:spTree>
    <p:extLst>
      <p:ext uri="{BB962C8B-B14F-4D97-AF65-F5344CB8AC3E}">
        <p14:creationId xmlns:p14="http://schemas.microsoft.com/office/powerpoint/2010/main" val="1298832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5A9488-C645-4F8D-A243-8773E480461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a:t>
            </a:r>
            <a:r>
              <a:rPr lang="en-SG" altLang="en-US" sz="2800" dirty="0">
                <a:solidFill>
                  <a:schemeClr val="bg1"/>
                </a:solidFill>
              </a:rPr>
              <a:t>Test Results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D7D5D640-5C0F-41B8-86FE-67F48A4CA080}"/>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id-ID" dirty="0">
                <a:solidFill>
                  <a:schemeClr val="tx1"/>
                </a:solidFill>
              </a:rPr>
              <a:t>Load Testing</a:t>
            </a:r>
            <a:endParaRPr lang="en-SG" dirty="0">
              <a:solidFill>
                <a:schemeClr val="tx1"/>
              </a:solidFill>
            </a:endParaRPr>
          </a:p>
        </p:txBody>
      </p:sp>
      <p:pic>
        <p:nvPicPr>
          <p:cNvPr id="6" name="Picture 5">
            <a:extLst>
              <a:ext uri="{FF2B5EF4-FFF2-40B4-BE49-F238E27FC236}">
                <a16:creationId xmlns:a16="http://schemas.microsoft.com/office/drawing/2014/main" id="{BB023C86-547F-4BF1-9A54-41F4D5BCC67D}"/>
              </a:ext>
            </a:extLst>
          </p:cNvPr>
          <p:cNvPicPr/>
          <p:nvPr/>
        </p:nvPicPr>
        <p:blipFill>
          <a:blip r:embed="rId2"/>
          <a:stretch>
            <a:fillRect/>
          </a:stretch>
        </p:blipFill>
        <p:spPr>
          <a:xfrm>
            <a:off x="827876" y="1844824"/>
            <a:ext cx="7488247" cy="4157345"/>
          </a:xfrm>
          <a:prstGeom prst="rect">
            <a:avLst/>
          </a:prstGeom>
        </p:spPr>
      </p:pic>
    </p:spTree>
    <p:extLst>
      <p:ext uri="{BB962C8B-B14F-4D97-AF65-F5344CB8AC3E}">
        <p14:creationId xmlns:p14="http://schemas.microsoft.com/office/powerpoint/2010/main" val="239353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a:extLst>
              <a:ext uri="{FF2B5EF4-FFF2-40B4-BE49-F238E27FC236}">
                <a16:creationId xmlns:a16="http://schemas.microsoft.com/office/drawing/2014/main" id="{5E6AA0FD-9082-4122-BEF1-DF7D4F695597}"/>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Testing Tools Tools</a:t>
            </a:r>
          </a:p>
        </p:txBody>
      </p:sp>
      <p:sp>
        <p:nvSpPr>
          <p:cNvPr id="5" name="Rectangle 4">
            <a:extLst>
              <a:ext uri="{FF2B5EF4-FFF2-40B4-BE49-F238E27FC236}">
                <a16:creationId xmlns:a16="http://schemas.microsoft.com/office/drawing/2014/main" id="{6AE70BF1-D23B-4B63-B002-1F750F68DD5E}"/>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Testing Tools</a:t>
            </a:r>
          </a:p>
          <a:p>
            <a:pPr marL="742950" lvl="1" indent="-285750">
              <a:buFont typeface="Wingdings" panose="05000000000000000000" pitchFamily="2" charset="2"/>
              <a:buChar char="§"/>
              <a:defRPr/>
            </a:pPr>
            <a:r>
              <a:rPr lang="id-ID" dirty="0">
                <a:solidFill>
                  <a:schemeClr val="tx1"/>
                </a:solidFill>
              </a:rPr>
              <a:t>JUNIT</a:t>
            </a:r>
          </a:p>
          <a:p>
            <a:pPr marL="742950" lvl="1" indent="-285750">
              <a:buFont typeface="Wingdings" panose="05000000000000000000" pitchFamily="2" charset="2"/>
              <a:buChar char="§"/>
              <a:defRPr/>
            </a:pPr>
            <a:r>
              <a:rPr lang="id-ID" dirty="0">
                <a:solidFill>
                  <a:schemeClr val="tx1"/>
                </a:solidFill>
              </a:rPr>
              <a:t>InteliJ</a:t>
            </a:r>
            <a:endParaRPr lang="en-SG" dirty="0">
              <a:solidFill>
                <a:schemeClr val="tx1"/>
              </a:solidFill>
            </a:endParaRPr>
          </a:p>
          <a:p>
            <a:pPr marL="742950" lvl="1" indent="-285750">
              <a:buFont typeface="Wingdings" panose="05000000000000000000" pitchFamily="2" charset="2"/>
              <a:buChar char="§"/>
              <a:defRPr/>
            </a:pPr>
            <a:r>
              <a:rPr lang="id-ID" dirty="0">
                <a:solidFill>
                  <a:schemeClr val="tx1"/>
                </a:solidFill>
              </a:rPr>
              <a:t>Chrome Dev Tools</a:t>
            </a:r>
          </a:p>
          <a:p>
            <a:pPr marL="742950" lvl="1" indent="-285750">
              <a:buFont typeface="Wingdings" panose="05000000000000000000" pitchFamily="2" charset="2"/>
              <a:buChar char="§"/>
              <a:defRPr/>
            </a:pPr>
            <a:r>
              <a:rPr lang="id-ID" dirty="0">
                <a:solidFill>
                  <a:schemeClr val="tx1"/>
                </a:solidFill>
              </a:rPr>
              <a:t>Lighthouse</a:t>
            </a:r>
          </a:p>
          <a:p>
            <a:pPr marL="742950" lvl="1" indent="-285750">
              <a:buFont typeface="Wingdings" panose="05000000000000000000" pitchFamily="2" charset="2"/>
              <a:buChar char="§"/>
              <a:defRPr/>
            </a:pPr>
            <a:r>
              <a:rPr lang="id-ID" dirty="0">
                <a:solidFill>
                  <a:schemeClr val="tx1"/>
                </a:solidFill>
              </a:rPr>
              <a:t>Microsoft Edge</a:t>
            </a:r>
          </a:p>
          <a:p>
            <a:pPr marL="742950" lvl="1" indent="-285750">
              <a:buFont typeface="Wingdings" panose="05000000000000000000" pitchFamily="2" charset="2"/>
              <a:buChar char="§"/>
              <a:defRPr/>
            </a:pPr>
            <a:r>
              <a:rPr lang="id-ID" dirty="0">
                <a:solidFill>
                  <a:schemeClr val="tx1"/>
                </a:solidFill>
              </a:rPr>
              <a:t>Mozila Firefox</a:t>
            </a: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3" name="Picture 2">
            <a:extLst>
              <a:ext uri="{FF2B5EF4-FFF2-40B4-BE49-F238E27FC236}">
                <a16:creationId xmlns:a16="http://schemas.microsoft.com/office/drawing/2014/main" id="{D2216C24-7787-4C3A-A228-8DA942CBB034}"/>
              </a:ext>
            </a:extLst>
          </p:cNvPr>
          <p:cNvPicPr>
            <a:picLocks noChangeAspect="1"/>
          </p:cNvPicPr>
          <p:nvPr/>
        </p:nvPicPr>
        <p:blipFill>
          <a:blip r:embed="rId3"/>
          <a:stretch>
            <a:fillRect/>
          </a:stretch>
        </p:blipFill>
        <p:spPr>
          <a:xfrm>
            <a:off x="5508104" y="2636912"/>
            <a:ext cx="1781175" cy="1752600"/>
          </a:xfrm>
          <a:prstGeom prst="rect">
            <a:avLst/>
          </a:prstGeom>
        </p:spPr>
      </p:pic>
      <p:pic>
        <p:nvPicPr>
          <p:cNvPr id="12" name="Picture 11">
            <a:extLst>
              <a:ext uri="{FF2B5EF4-FFF2-40B4-BE49-F238E27FC236}">
                <a16:creationId xmlns:a16="http://schemas.microsoft.com/office/drawing/2014/main" id="{1E48B193-031D-45A6-832C-49384BB200C1}"/>
              </a:ext>
            </a:extLst>
          </p:cNvPr>
          <p:cNvPicPr>
            <a:picLocks noChangeAspect="1"/>
          </p:cNvPicPr>
          <p:nvPr/>
        </p:nvPicPr>
        <p:blipFill>
          <a:blip r:embed="rId4"/>
          <a:stretch>
            <a:fillRect/>
          </a:stretch>
        </p:blipFill>
        <p:spPr>
          <a:xfrm>
            <a:off x="7020272" y="1772816"/>
            <a:ext cx="1666875" cy="1066800"/>
          </a:xfrm>
          <a:prstGeom prst="rect">
            <a:avLst/>
          </a:prstGeom>
        </p:spPr>
      </p:pic>
      <p:pic>
        <p:nvPicPr>
          <p:cNvPr id="14" name="Picture 13">
            <a:extLst>
              <a:ext uri="{FF2B5EF4-FFF2-40B4-BE49-F238E27FC236}">
                <a16:creationId xmlns:a16="http://schemas.microsoft.com/office/drawing/2014/main" id="{AC2455B7-A0E7-44AC-925B-23DB6081EB52}"/>
              </a:ext>
            </a:extLst>
          </p:cNvPr>
          <p:cNvPicPr>
            <a:picLocks noChangeAspect="1"/>
          </p:cNvPicPr>
          <p:nvPr/>
        </p:nvPicPr>
        <p:blipFill>
          <a:blip r:embed="rId5"/>
          <a:stretch>
            <a:fillRect/>
          </a:stretch>
        </p:blipFill>
        <p:spPr>
          <a:xfrm>
            <a:off x="1589012" y="5013176"/>
            <a:ext cx="1323975" cy="1181100"/>
          </a:xfrm>
          <a:prstGeom prst="rect">
            <a:avLst/>
          </a:prstGeom>
        </p:spPr>
      </p:pic>
      <p:pic>
        <p:nvPicPr>
          <p:cNvPr id="16" name="Picture 15">
            <a:extLst>
              <a:ext uri="{FF2B5EF4-FFF2-40B4-BE49-F238E27FC236}">
                <a16:creationId xmlns:a16="http://schemas.microsoft.com/office/drawing/2014/main" id="{61490B65-1169-49B0-96DF-024593EA279B}"/>
              </a:ext>
            </a:extLst>
          </p:cNvPr>
          <p:cNvPicPr>
            <a:picLocks noChangeAspect="1"/>
          </p:cNvPicPr>
          <p:nvPr/>
        </p:nvPicPr>
        <p:blipFill>
          <a:blip r:embed="rId6"/>
          <a:stretch>
            <a:fillRect/>
          </a:stretch>
        </p:blipFill>
        <p:spPr>
          <a:xfrm>
            <a:off x="2864643" y="4169630"/>
            <a:ext cx="3343275" cy="12668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2">
            <a:extLst>
              <a:ext uri="{FF2B5EF4-FFF2-40B4-BE49-F238E27FC236}">
                <a16:creationId xmlns:a16="http://schemas.microsoft.com/office/drawing/2014/main" id="{72FFFAD6-E9FC-4B9F-B507-F97A8036F15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Project Milestones &amp; Tasks</a:t>
            </a:r>
          </a:p>
        </p:txBody>
      </p:sp>
      <p:graphicFrame>
        <p:nvGraphicFramePr>
          <p:cNvPr id="2" name="Table 1">
            <a:extLst>
              <a:ext uri="{FF2B5EF4-FFF2-40B4-BE49-F238E27FC236}">
                <a16:creationId xmlns:a16="http://schemas.microsoft.com/office/drawing/2014/main" id="{E6B66746-91C1-45DF-8ACB-514FAF5323B6}"/>
              </a:ext>
            </a:extLst>
          </p:cNvPr>
          <p:cNvGraphicFramePr>
            <a:graphicFrameLocks noGrp="1"/>
          </p:cNvGraphicFramePr>
          <p:nvPr>
            <p:extLst>
              <p:ext uri="{D42A27DB-BD31-4B8C-83A1-F6EECF244321}">
                <p14:modId xmlns:p14="http://schemas.microsoft.com/office/powerpoint/2010/main" val="1796306779"/>
              </p:ext>
            </p:extLst>
          </p:nvPr>
        </p:nvGraphicFramePr>
        <p:xfrm>
          <a:off x="153988" y="1196975"/>
          <a:ext cx="8785225" cy="3692868"/>
        </p:xfrm>
        <a:graphic>
          <a:graphicData uri="http://schemas.openxmlformats.org/drawingml/2006/table">
            <a:tbl>
              <a:tblPr firstRow="1" bandRow="1">
                <a:tableStyleId>{5C22544A-7EE6-4342-B048-85BDC9FD1C3A}</a:tableStyleId>
              </a:tblPr>
              <a:tblGrid>
                <a:gridCol w="1080150">
                  <a:extLst>
                    <a:ext uri="{9D8B030D-6E8A-4147-A177-3AD203B41FA5}">
                      <a16:colId xmlns:a16="http://schemas.microsoft.com/office/drawing/2014/main" val="20000"/>
                    </a:ext>
                  </a:extLst>
                </a:gridCol>
                <a:gridCol w="6064336">
                  <a:extLst>
                    <a:ext uri="{9D8B030D-6E8A-4147-A177-3AD203B41FA5}">
                      <a16:colId xmlns:a16="http://schemas.microsoft.com/office/drawing/2014/main" val="20001"/>
                    </a:ext>
                  </a:extLst>
                </a:gridCol>
                <a:gridCol w="1640739">
                  <a:extLst>
                    <a:ext uri="{9D8B030D-6E8A-4147-A177-3AD203B41FA5}">
                      <a16:colId xmlns:a16="http://schemas.microsoft.com/office/drawing/2014/main" val="20002"/>
                    </a:ext>
                  </a:extLst>
                </a:gridCol>
              </a:tblGrid>
              <a:tr h="852662">
                <a:tc>
                  <a:txBody>
                    <a:bodyPr/>
                    <a:lstStyle/>
                    <a:p>
                      <a:pPr algn="ctr" fontAlgn="ctr"/>
                      <a:r>
                        <a:rPr lang="en-SG" sz="1800" u="none" strike="noStrike" dirty="0">
                          <a:effectLst/>
                        </a:rPr>
                        <a:t>Project Task ID</a:t>
                      </a:r>
                      <a:endParaRPr lang="en-SG" sz="1800" b="1" i="0" u="none" strike="noStrike" dirty="0">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dirty="0">
                          <a:effectLst/>
                        </a:rPr>
                        <a:t>Project Task Description</a:t>
                      </a:r>
                      <a:endParaRPr lang="en-SG" sz="1800" b="1" i="0" u="none" strike="noStrike" dirty="0">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dirty="0">
                          <a:effectLst/>
                        </a:rPr>
                        <a:t>Project Milestone</a:t>
                      </a:r>
                      <a:r>
                        <a:rPr lang="en-SG" sz="1800" u="none" strike="noStrike" baseline="0" dirty="0">
                          <a:effectLst/>
                        </a:rPr>
                        <a:t> ID</a:t>
                      </a:r>
                      <a:endParaRPr lang="en-SG" sz="1800" b="1"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0"/>
                  </a:ext>
                </a:extLst>
              </a:tr>
              <a:tr h="554989">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b="0" i="0" u="none" strike="noStrike" dirty="0" err="1">
                          <a:solidFill>
                            <a:srgbClr val="000000"/>
                          </a:solidFill>
                          <a:effectLst/>
                          <a:latin typeface="Calibri" panose="020F0502020204030204" pitchFamily="34" charset="0"/>
                        </a:rPr>
                        <a:t>Analyze</a:t>
                      </a:r>
                      <a:r>
                        <a:rPr lang="en-SG" sz="1800" b="0" i="0" u="none" strike="noStrike" dirty="0">
                          <a:solidFill>
                            <a:srgbClr val="000000"/>
                          </a:solidFill>
                          <a:effectLst/>
                          <a:latin typeface="Calibri" panose="020F0502020204030204" pitchFamily="34" charset="0"/>
                        </a:rPr>
                        <a:t> and suggest choice of Test Methods</a:t>
                      </a:r>
                    </a:p>
                  </a:txBody>
                  <a:tcPr marL="6350" marR="6350" marT="6349" marB="0" anchor="ctr"/>
                </a:tc>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1"/>
                  </a:ext>
                </a:extLst>
              </a:tr>
              <a:tr h="554988">
                <a:tc>
                  <a:txBody>
                    <a:bodyPr/>
                    <a:lstStyle/>
                    <a:p>
                      <a:pPr algn="ctr" fontAlgn="ctr"/>
                      <a:r>
                        <a:rPr lang="en-SG" sz="1800" u="none" strike="noStrike" dirty="0">
                          <a:effectLst/>
                        </a:rPr>
                        <a:t> 2</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kern="1200" dirty="0">
                          <a:solidFill>
                            <a:schemeClr val="dk1"/>
                          </a:solidFill>
                          <a:effectLst/>
                          <a:latin typeface="+mn-lt"/>
                          <a:ea typeface="+mn-ea"/>
                          <a:cs typeface="+mn-cs"/>
                        </a:rPr>
                        <a:t>Schedule the Test Optimally</a:t>
                      </a:r>
                    </a:p>
                  </a:txBody>
                  <a:tcPr marL="6350" marR="6350" marT="6349" marB="0" anchor="ctr"/>
                </a:tc>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2"/>
                  </a:ext>
                </a:extLst>
              </a:tr>
              <a:tr h="554989">
                <a:tc>
                  <a:txBody>
                    <a:bodyPr/>
                    <a:lstStyle/>
                    <a:p>
                      <a:pPr algn="ctr" fontAlgn="ctr"/>
                      <a:r>
                        <a:rPr lang="en-SG" sz="1800" u="none" strike="noStrike" dirty="0">
                          <a:effectLst/>
                        </a:rPr>
                        <a:t> 3</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kern="1200" dirty="0">
                          <a:solidFill>
                            <a:schemeClr val="dk1"/>
                          </a:solidFill>
                          <a:effectLst/>
                          <a:latin typeface="+mn-lt"/>
                          <a:ea typeface="+mn-ea"/>
                          <a:cs typeface="+mn-cs"/>
                        </a:rPr>
                        <a:t>Develop the Phase Test Plan</a:t>
                      </a:r>
                    </a:p>
                  </a:txBody>
                  <a:tcPr marL="6350" marR="6350" marT="6349" marB="0" anchor="ctr"/>
                </a:tc>
                <a:tc>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3"/>
                  </a:ext>
                </a:extLst>
              </a:tr>
              <a:tr h="554982">
                <a:tc>
                  <a:txBody>
                    <a:bodyPr/>
                    <a:lstStyle/>
                    <a:p>
                      <a:pPr algn="ctr" fontAlgn="ctr"/>
                      <a:r>
                        <a:rPr lang="en-SG" sz="1800" u="none" strike="noStrike" dirty="0">
                          <a:effectLst/>
                        </a:rPr>
                        <a:t> 5</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b="0" i="0" u="none" strike="noStrike" dirty="0">
                          <a:solidFill>
                            <a:srgbClr val="000000"/>
                          </a:solidFill>
                          <a:effectLst/>
                          <a:latin typeface="Calibri" panose="020F0502020204030204" pitchFamily="34" charset="0"/>
                        </a:rPr>
                        <a:t>Develop Test Cases &amp; Scripts</a:t>
                      </a:r>
                    </a:p>
                  </a:txBody>
                  <a:tcPr marL="6350" marR="6350" marT="6349" marB="0" anchor="ctr"/>
                </a:tc>
                <a:tc>
                  <a:txBody>
                    <a:bodyPr/>
                    <a:lstStyle/>
                    <a:p>
                      <a:pPr algn="ctr" fontAlgn="ctr"/>
                      <a:r>
                        <a:rPr lang="en-SG" sz="1800" u="none" strike="noStrike" dirty="0">
                          <a:effectLst/>
                        </a:rPr>
                        <a:t> 2</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5"/>
                  </a:ext>
                </a:extLst>
              </a:tr>
              <a:tr h="620258">
                <a:tc>
                  <a:txBody>
                    <a:bodyPr/>
                    <a:lstStyle/>
                    <a:p>
                      <a:pPr algn="ctr" fontAlgn="ctr"/>
                      <a:r>
                        <a:rPr lang="en-SG" sz="1800" u="none" strike="noStrike" dirty="0">
                          <a:effectLst/>
                        </a:rPr>
                        <a:t> 6</a:t>
                      </a:r>
                      <a:endParaRPr lang="en-SG" sz="1800" b="0" i="0" u="none" strike="noStrike" dirty="0">
                        <a:solidFill>
                          <a:srgbClr val="000000"/>
                        </a:solidFill>
                        <a:effectLst/>
                        <a:latin typeface="Calibri" panose="020F0502020204030204" pitchFamily="34" charset="0"/>
                      </a:endParaRPr>
                    </a:p>
                  </a:txBody>
                  <a:tcPr marL="6350" marR="6350" marT="6349" marB="0" anchor="ctr"/>
                </a:tc>
                <a:tc>
                  <a:txBody>
                    <a:bodyPr/>
                    <a:lstStyle/>
                    <a:p>
                      <a:pPr marL="72000" marR="0" lvl="0" indent="0" algn="l" defTabSz="342900" rtl="0" eaLnBrk="1" fontAlgn="ctr" latinLnBrk="0" hangingPunct="1">
                        <a:lnSpc>
                          <a:spcPct val="100000"/>
                        </a:lnSpc>
                        <a:spcBef>
                          <a:spcPts val="0"/>
                        </a:spcBef>
                        <a:spcAft>
                          <a:spcPts val="0"/>
                        </a:spcAft>
                        <a:buClrTx/>
                        <a:buSzTx/>
                        <a:buFontTx/>
                        <a:buNone/>
                        <a:tabLst/>
                        <a:defRPr/>
                      </a:pPr>
                      <a:r>
                        <a:rPr lang="en-SG" sz="1800" b="0" i="0" u="none" strike="noStrike" dirty="0">
                          <a:solidFill>
                            <a:srgbClr val="000000"/>
                          </a:solidFill>
                          <a:effectLst/>
                          <a:latin typeface="Calibri" panose="020F0502020204030204" pitchFamily="34" charset="0"/>
                        </a:rPr>
                        <a:t>Execute the Tests &amp; Document the results</a:t>
                      </a:r>
                    </a:p>
                  </a:txBody>
                  <a:tcPr marL="6350" marR="6350" marT="6349" marB="0" anchor="ctr"/>
                </a:tc>
                <a:tc>
                  <a:txBody>
                    <a:bodyPr/>
                    <a:lstStyle/>
                    <a:p>
                      <a:pPr algn="ctr" fontAlgn="ctr"/>
                      <a:r>
                        <a:rPr lang="en-SG" sz="1800" u="none" strike="noStrike" dirty="0">
                          <a:effectLst/>
                        </a:rPr>
                        <a:t> 3</a:t>
                      </a: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2">
            <a:extLst>
              <a:ext uri="{FF2B5EF4-FFF2-40B4-BE49-F238E27FC236}">
                <a16:creationId xmlns:a16="http://schemas.microsoft.com/office/drawing/2014/main" id="{78D747EB-8894-4B97-89EF-EFFF4A4340C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8. Milestone Feedback &amp; Action taken</a:t>
            </a:r>
          </a:p>
        </p:txBody>
      </p:sp>
      <p:graphicFrame>
        <p:nvGraphicFramePr>
          <p:cNvPr id="2" name="Table 1">
            <a:extLst>
              <a:ext uri="{FF2B5EF4-FFF2-40B4-BE49-F238E27FC236}">
                <a16:creationId xmlns:a16="http://schemas.microsoft.com/office/drawing/2014/main" id="{695DAF1B-141E-4E7E-8ED7-73B003EF080C}"/>
              </a:ext>
            </a:extLst>
          </p:cNvPr>
          <p:cNvGraphicFramePr>
            <a:graphicFrameLocks noGrp="1"/>
          </p:cNvGraphicFramePr>
          <p:nvPr/>
        </p:nvGraphicFramePr>
        <p:xfrm>
          <a:off x="179388" y="1196975"/>
          <a:ext cx="8785225" cy="5400672"/>
        </p:xfrm>
        <a:graphic>
          <a:graphicData uri="http://schemas.openxmlformats.org/drawingml/2006/table">
            <a:tbl>
              <a:tblPr firstRow="1" bandRow="1">
                <a:tableStyleId>{5C22544A-7EE6-4342-B048-85BDC9FD1C3A}</a:tableStyleId>
              </a:tblPr>
              <a:tblGrid>
                <a:gridCol w="1296180">
                  <a:extLst>
                    <a:ext uri="{9D8B030D-6E8A-4147-A177-3AD203B41FA5}">
                      <a16:colId xmlns:a16="http://schemas.microsoft.com/office/drawing/2014/main" val="20000"/>
                    </a:ext>
                  </a:extLst>
                </a:gridCol>
                <a:gridCol w="4176583">
                  <a:extLst>
                    <a:ext uri="{9D8B030D-6E8A-4147-A177-3AD203B41FA5}">
                      <a16:colId xmlns:a16="http://schemas.microsoft.com/office/drawing/2014/main" val="20001"/>
                    </a:ext>
                  </a:extLst>
                </a:gridCol>
                <a:gridCol w="3312462">
                  <a:extLst>
                    <a:ext uri="{9D8B030D-6E8A-4147-A177-3AD203B41FA5}">
                      <a16:colId xmlns:a16="http://schemas.microsoft.com/office/drawing/2014/main" val="20002"/>
                    </a:ext>
                  </a:extLst>
                </a:gridCol>
              </a:tblGrid>
              <a:tr h="876113">
                <a:tc>
                  <a:txBody>
                    <a:bodyPr/>
                    <a:lstStyle/>
                    <a:p>
                      <a:pPr algn="ctr" fontAlgn="ctr"/>
                      <a:r>
                        <a:rPr lang="en-SG" sz="1800" u="none" strike="noStrike" dirty="0">
                          <a:effectLst/>
                        </a:rPr>
                        <a:t>Project</a:t>
                      </a:r>
                      <a:r>
                        <a:rPr lang="en-SG" sz="1800" u="none" strike="noStrike" baseline="0" dirty="0">
                          <a:effectLst/>
                        </a:rPr>
                        <a:t> Milestone ID </a:t>
                      </a:r>
                      <a:endParaRPr lang="en-SG"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dirty="0">
                          <a:effectLst/>
                        </a:rPr>
                        <a:t>Milestone Feedback received from</a:t>
                      </a:r>
                      <a:r>
                        <a:rPr lang="en-SG" sz="1800" u="none" strike="noStrike" baseline="0" dirty="0">
                          <a:effectLst/>
                        </a:rPr>
                        <a:t> Tutor / Learning Facilitator</a:t>
                      </a:r>
                      <a:endParaRPr lang="en-SG"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dirty="0">
                          <a:solidFill>
                            <a:schemeClr val="bg1"/>
                          </a:solidFill>
                          <a:effectLst/>
                        </a:rPr>
                        <a:t>Action Taken</a:t>
                      </a:r>
                    </a:p>
                    <a:p>
                      <a:pPr algn="ctr" fontAlgn="ctr"/>
                      <a:r>
                        <a:rPr lang="en-SG" sz="1800" b="1" i="0" u="none" strike="noStrike" dirty="0">
                          <a:solidFill>
                            <a:schemeClr val="bg1"/>
                          </a:solidFill>
                          <a:effectLst/>
                          <a:latin typeface="Calibri" panose="020F0502020204030204" pitchFamily="34" charset="0"/>
                        </a:rPr>
                        <a:t>(Yes / No)</a:t>
                      </a:r>
                    </a:p>
                  </a:txBody>
                  <a:tcPr marL="6350" marR="6350" marT="6350" marB="0" anchor="ctr"/>
                </a:tc>
                <a:extLst>
                  <a:ext uri="{0D108BD9-81ED-4DB2-BD59-A6C34878D82A}">
                    <a16:rowId xmlns:a16="http://schemas.microsoft.com/office/drawing/2014/main" val="10000"/>
                  </a:ext>
                </a:extLst>
              </a:tr>
              <a:tr h="348043">
                <a:tc rowSpan="4">
                  <a:txBody>
                    <a:bodyPr/>
                    <a:lstStyle/>
                    <a:p>
                      <a:pPr algn="ctr" fontAlgn="ctr"/>
                      <a:r>
                        <a:rPr lang="en-SG" sz="1800" u="none" strike="noStrike" dirty="0">
                          <a:effectLst/>
                        </a:rPr>
                        <a:t> 1</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48043">
                <a:tc rowSpan="4">
                  <a:txBody>
                    <a:bodyPr/>
                    <a:lstStyle/>
                    <a:p>
                      <a:pPr algn="ctr" fontAlgn="ctr"/>
                      <a:r>
                        <a:rPr lang="en-SG" sz="1800" u="none" strike="noStrike" dirty="0">
                          <a:effectLst/>
                        </a:rPr>
                        <a:t>2</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5"/>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6"/>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7"/>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8"/>
                  </a:ext>
                </a:extLst>
              </a:tr>
              <a:tr h="348043">
                <a:tc rowSpan="5">
                  <a:txBody>
                    <a:bodyPr/>
                    <a:lstStyle/>
                    <a:p>
                      <a:pPr algn="ctr" fontAlgn="ctr"/>
                      <a:r>
                        <a:rPr lang="en-SG" sz="1800" u="none" strike="noStrike" dirty="0">
                          <a:effectLst/>
                        </a:rPr>
                        <a:t>3</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9"/>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0"/>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1"/>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2"/>
                  </a:ext>
                </a:extLst>
              </a:tr>
              <a:tr h="348043">
                <a:tc vMerge="1">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dirty="0">
                          <a:effectLst/>
                        </a:rPr>
                        <a:t> </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5004193-7EE2-49D6-8F90-C90ADA1BAE96}"/>
              </a:ext>
            </a:extLst>
          </p:cNvPr>
          <p:cNvSpPr>
            <a:spLocks noGrp="1" noChangeArrowheads="1"/>
          </p:cNvSpPr>
          <p:nvPr>
            <p:ph type="title"/>
          </p:nvPr>
        </p:nvSpPr>
        <p:spPr>
          <a:xfrm>
            <a:off x="179388" y="404813"/>
            <a:ext cx="76327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SG" altLang="en-US" sz="2600" b="0" dirty="0">
                <a:solidFill>
                  <a:srgbClr val="FFFFFF"/>
                </a:solidFill>
                <a:latin typeface="Arial" panose="020B0604020202020204" pitchFamily="34" charset="0"/>
                <a:ea typeface="ヒラギノ角ゴ Pro W3" charset="-128"/>
                <a:cs typeface="Arial" panose="020B0604020202020204" pitchFamily="34" charset="0"/>
              </a:rPr>
              <a:t>9. Modifications Made based On Feedback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1330A95-86EE-47DB-8BBC-7419D9A96BC5}"/>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6147" name="TextBox 3">
            <a:extLst>
              <a:ext uri="{FF2B5EF4-FFF2-40B4-BE49-F238E27FC236}">
                <a16:creationId xmlns:a16="http://schemas.microsoft.com/office/drawing/2014/main" id="{B4E8A053-B954-469B-BAA0-0BAD6B4DEE81}"/>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Document History</a:t>
            </a:r>
          </a:p>
        </p:txBody>
      </p:sp>
      <p:graphicFrame>
        <p:nvGraphicFramePr>
          <p:cNvPr id="5" name="Table 4">
            <a:extLst>
              <a:ext uri="{FF2B5EF4-FFF2-40B4-BE49-F238E27FC236}">
                <a16:creationId xmlns:a16="http://schemas.microsoft.com/office/drawing/2014/main" id="{5BE3DCB5-EF6A-445F-AB68-3317A281A7A1}"/>
              </a:ext>
            </a:extLst>
          </p:cNvPr>
          <p:cNvGraphicFramePr>
            <a:graphicFrameLocks noGrp="1"/>
          </p:cNvGraphicFramePr>
          <p:nvPr>
            <p:extLst>
              <p:ext uri="{D42A27DB-BD31-4B8C-83A1-F6EECF244321}">
                <p14:modId xmlns:p14="http://schemas.microsoft.com/office/powerpoint/2010/main" val="4056537942"/>
              </p:ext>
            </p:extLst>
          </p:nvPr>
        </p:nvGraphicFramePr>
        <p:xfrm>
          <a:off x="166688" y="1160463"/>
          <a:ext cx="8640762" cy="2184401"/>
        </p:xfrm>
        <a:graphic>
          <a:graphicData uri="http://schemas.openxmlformats.org/drawingml/2006/table">
            <a:tbl>
              <a:tblPr firstRow="1" bandRow="1">
                <a:tableStyleId>{5C22544A-7EE6-4342-B048-85BDC9FD1C3A}</a:tableStyleId>
              </a:tblPr>
              <a:tblGrid>
                <a:gridCol w="1036891">
                  <a:extLst>
                    <a:ext uri="{9D8B030D-6E8A-4147-A177-3AD203B41FA5}">
                      <a16:colId xmlns:a16="http://schemas.microsoft.com/office/drawing/2014/main" val="20000"/>
                    </a:ext>
                  </a:extLst>
                </a:gridCol>
                <a:gridCol w="2160191">
                  <a:extLst>
                    <a:ext uri="{9D8B030D-6E8A-4147-A177-3AD203B41FA5}">
                      <a16:colId xmlns:a16="http://schemas.microsoft.com/office/drawing/2014/main" val="20001"/>
                    </a:ext>
                  </a:extLst>
                </a:gridCol>
                <a:gridCol w="3197082">
                  <a:extLst>
                    <a:ext uri="{9D8B030D-6E8A-4147-A177-3AD203B41FA5}">
                      <a16:colId xmlns:a16="http://schemas.microsoft.com/office/drawing/2014/main" val="20002"/>
                    </a:ext>
                  </a:extLst>
                </a:gridCol>
                <a:gridCol w="2246598">
                  <a:extLst>
                    <a:ext uri="{9D8B030D-6E8A-4147-A177-3AD203B41FA5}">
                      <a16:colId xmlns:a16="http://schemas.microsoft.com/office/drawing/2014/main" val="20003"/>
                    </a:ext>
                  </a:extLst>
                </a:gridCol>
              </a:tblGrid>
              <a:tr h="970845">
                <a:tc>
                  <a:txBody>
                    <a:bodyPr/>
                    <a:lstStyle/>
                    <a:p>
                      <a:pPr marL="0" marR="0" algn="ctr">
                        <a:spcBef>
                          <a:spcPts val="0"/>
                        </a:spcBef>
                        <a:spcAft>
                          <a:spcPts val="0"/>
                        </a:spcAft>
                      </a:pPr>
                      <a:r>
                        <a:rPr lang="en-US" sz="1600" dirty="0">
                          <a:effectLst/>
                        </a:rPr>
                        <a:t>Version Number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Effective Date of release</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Summary of Included Changes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600" dirty="0">
                          <a:effectLst/>
                        </a:rPr>
                        <a:t>Author</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606778">
                <a:tc>
                  <a:txBody>
                    <a:bodyPr/>
                    <a:lstStyle/>
                    <a:p>
                      <a:pPr marL="57150" marR="0" algn="ctr">
                        <a:spcBef>
                          <a:spcPts val="0"/>
                        </a:spcBef>
                        <a:spcAft>
                          <a:spcPts val="0"/>
                        </a:spcAft>
                      </a:pPr>
                      <a:r>
                        <a:rPr lang="en-US" sz="1600" dirty="0">
                          <a:effectLst/>
                        </a:rPr>
                        <a:t>1</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5415" marR="0">
                        <a:spcBef>
                          <a:spcPts val="0"/>
                        </a:spcBef>
                        <a:spcAft>
                          <a:spcPts val="0"/>
                        </a:spcAft>
                      </a:pPr>
                      <a:r>
                        <a:rPr lang="en-US" sz="1600" dirty="0">
                          <a:effectLst/>
                        </a:rPr>
                        <a:t>4</a:t>
                      </a:r>
                      <a:r>
                        <a:rPr lang="en-US" sz="1600" baseline="30000" dirty="0">
                          <a:effectLst/>
                        </a:rPr>
                        <a:t>th</a:t>
                      </a:r>
                      <a:r>
                        <a:rPr lang="en-US" sz="1600" dirty="0">
                          <a:effectLst/>
                        </a:rPr>
                        <a:t> March 2016</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41605" marR="0">
                        <a:spcBef>
                          <a:spcPts val="0"/>
                        </a:spcBef>
                        <a:spcAft>
                          <a:spcPts val="0"/>
                        </a:spcAft>
                      </a:pPr>
                      <a:r>
                        <a:rPr lang="en-US" sz="1600" dirty="0">
                          <a:effectLst/>
                        </a:rPr>
                        <a:t>First Edition</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tc>
                  <a:txBody>
                    <a:bodyPr/>
                    <a:lstStyle/>
                    <a:p>
                      <a:pPr marL="106045" marR="0">
                        <a:spcBef>
                          <a:spcPts val="0"/>
                        </a:spcBef>
                        <a:spcAft>
                          <a:spcPts val="0"/>
                        </a:spcAft>
                      </a:pPr>
                      <a:r>
                        <a:rPr lang="en-US" sz="1600" dirty="0">
                          <a:effectLst/>
                        </a:rPr>
                        <a:t>Satya CVS</a:t>
                      </a:r>
                      <a:endParaRPr lang="en-US" sz="1600" dirty="0">
                        <a:solidFill>
                          <a:srgbClr val="000000"/>
                        </a:solidFill>
                        <a:effectLst/>
                        <a:latin typeface="Cambria" panose="02040503050406030204" pitchFamily="18" charset="0"/>
                        <a:ea typeface="ヒラギノ角ゴ Pro W3"/>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606778">
                <a:tc>
                  <a:txBody>
                    <a:bodyPr/>
                    <a:lstStyle/>
                    <a:p>
                      <a:pPr marL="57150" marR="0" algn="ctr">
                        <a:spcBef>
                          <a:spcPts val="0"/>
                        </a:spcBef>
                        <a:spcAft>
                          <a:spcPts val="0"/>
                        </a:spcAft>
                      </a:pP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2</a:t>
                      </a:r>
                    </a:p>
                  </a:txBody>
                  <a:tcPr marL="0" marR="0" marT="0" marB="0" anchor="ctr"/>
                </a:tc>
                <a:tc>
                  <a:txBody>
                    <a:bodyPr/>
                    <a:lstStyle/>
                    <a:p>
                      <a:pPr marL="145415" marR="0">
                        <a:spcBef>
                          <a:spcPts val="0"/>
                        </a:spcBef>
                        <a:spcAft>
                          <a:spcPts val="0"/>
                        </a:spcAft>
                      </a:pP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23</a:t>
                      </a:r>
                      <a:r>
                        <a:rPr lang="en-US" sz="1600" baseline="30000" dirty="0">
                          <a:solidFill>
                            <a:srgbClr val="000000"/>
                          </a:solidFill>
                          <a:effectLst/>
                          <a:latin typeface="Cambria" panose="02040503050406030204" pitchFamily="18" charset="0"/>
                          <a:ea typeface="ヒラギノ角ゴ Pro W3"/>
                          <a:cs typeface="Times New Roman" panose="02020603050405020304" pitchFamily="18" charset="0"/>
                        </a:rPr>
                        <a:t>rd</a:t>
                      </a: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 Jul 2018</a:t>
                      </a:r>
                    </a:p>
                  </a:txBody>
                  <a:tcPr marL="0" marR="0" marT="0" marB="0" anchor="ctr"/>
                </a:tc>
                <a:tc>
                  <a:txBody>
                    <a:bodyPr/>
                    <a:lstStyle/>
                    <a:p>
                      <a:pPr marL="141605" marR="0">
                        <a:spcBef>
                          <a:spcPts val="0"/>
                        </a:spcBef>
                        <a:spcAft>
                          <a:spcPts val="0"/>
                        </a:spcAft>
                      </a:pP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Changed for Module 6</a:t>
                      </a:r>
                    </a:p>
                  </a:txBody>
                  <a:tcPr marL="0" marR="0" marT="0" marB="0" anchor="ctr"/>
                </a:tc>
                <a:tc>
                  <a:txBody>
                    <a:bodyPr/>
                    <a:lstStyle/>
                    <a:p>
                      <a:pPr marL="106045" marR="0">
                        <a:spcBef>
                          <a:spcPts val="0"/>
                        </a:spcBef>
                        <a:spcAft>
                          <a:spcPts val="0"/>
                        </a:spcAft>
                      </a:pPr>
                      <a:r>
                        <a:rPr lang="en-US" sz="1600" dirty="0">
                          <a:solidFill>
                            <a:srgbClr val="000000"/>
                          </a:solidFill>
                          <a:effectLst/>
                          <a:latin typeface="Cambria" panose="02040503050406030204" pitchFamily="18" charset="0"/>
                          <a:ea typeface="ヒラギノ角ゴ Pro W3"/>
                          <a:cs typeface="Times New Roman" panose="02020603050405020304" pitchFamily="18" charset="0"/>
                        </a:rPr>
                        <a:t>Shrinivas K R</a:t>
                      </a:r>
                    </a:p>
                  </a:txBody>
                  <a:tcPr marL="0" marR="0" marT="0" marB="0" anchor="ctr"/>
                </a:tc>
                <a:extLst>
                  <a:ext uri="{0D108BD9-81ED-4DB2-BD59-A6C34878D82A}">
                    <a16:rowId xmlns:a16="http://schemas.microsoft.com/office/drawing/2014/main" val="38420957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2">
            <a:extLst>
              <a:ext uri="{FF2B5EF4-FFF2-40B4-BE49-F238E27FC236}">
                <a16:creationId xmlns:a16="http://schemas.microsoft.com/office/drawing/2014/main" id="{4ECD1B85-4448-479B-B488-9F907A733850}"/>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sp>
        <p:nvSpPr>
          <p:cNvPr id="5" name="Rectangle 4">
            <a:extLst>
              <a:ext uri="{FF2B5EF4-FFF2-40B4-BE49-F238E27FC236}">
                <a16:creationId xmlns:a16="http://schemas.microsoft.com/office/drawing/2014/main" id="{22D17C6E-3CFD-45D3-8588-0EFA389BBE57}"/>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6" name="Picture 5">
            <a:extLst>
              <a:ext uri="{FF2B5EF4-FFF2-40B4-BE49-F238E27FC236}">
                <a16:creationId xmlns:a16="http://schemas.microsoft.com/office/drawing/2014/main" id="{C2CE4326-47AC-46E0-BEDD-A3C810B65A2B}"/>
              </a:ext>
            </a:extLst>
          </p:cNvPr>
          <p:cNvPicPr/>
          <p:nvPr/>
        </p:nvPicPr>
        <p:blipFill>
          <a:blip r:embed="rId3"/>
          <a:stretch>
            <a:fillRect/>
          </a:stretch>
        </p:blipFill>
        <p:spPr>
          <a:xfrm>
            <a:off x="1038860" y="1666240"/>
            <a:ext cx="7066280" cy="35255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27105-ECC0-4039-834F-F328AF0676D0}"/>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Project Results</a:t>
            </a:r>
          </a:p>
        </p:txBody>
      </p:sp>
      <p:sp>
        <p:nvSpPr>
          <p:cNvPr id="4" name="Rectangle 3">
            <a:extLst>
              <a:ext uri="{FF2B5EF4-FFF2-40B4-BE49-F238E27FC236}">
                <a16:creationId xmlns:a16="http://schemas.microsoft.com/office/drawing/2014/main" id="{86263C91-03C5-4B8F-A362-5E646537DC4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2" name="Picture 1">
            <a:extLst>
              <a:ext uri="{FF2B5EF4-FFF2-40B4-BE49-F238E27FC236}">
                <a16:creationId xmlns:a16="http://schemas.microsoft.com/office/drawing/2014/main" id="{ECFE6837-E1CC-4BC0-AD34-856F3CEFACB3}"/>
              </a:ext>
            </a:extLst>
          </p:cNvPr>
          <p:cNvPicPr>
            <a:picLocks noChangeAspect="1"/>
          </p:cNvPicPr>
          <p:nvPr/>
        </p:nvPicPr>
        <p:blipFill>
          <a:blip r:embed="rId2"/>
          <a:stretch>
            <a:fillRect/>
          </a:stretch>
        </p:blipFill>
        <p:spPr>
          <a:xfrm>
            <a:off x="2915816" y="1052736"/>
            <a:ext cx="2660086" cy="6165304"/>
          </a:xfrm>
          <a:prstGeom prst="rect">
            <a:avLst/>
          </a:prstGeom>
        </p:spPr>
      </p:pic>
    </p:spTree>
    <p:extLst>
      <p:ext uri="{BB962C8B-B14F-4D97-AF65-F5344CB8AC3E}">
        <p14:creationId xmlns:p14="http://schemas.microsoft.com/office/powerpoint/2010/main" val="125424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a:extLst>
              <a:ext uri="{FF2B5EF4-FFF2-40B4-BE49-F238E27FC236}">
                <a16:creationId xmlns:a16="http://schemas.microsoft.com/office/drawing/2014/main" id="{D3AB802A-056F-444A-9970-2144C03AB1E2}"/>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11. Proposed Improvements</a:t>
            </a:r>
          </a:p>
        </p:txBody>
      </p:sp>
      <p:sp>
        <p:nvSpPr>
          <p:cNvPr id="5" name="Rectangle 4">
            <a:extLst>
              <a:ext uri="{FF2B5EF4-FFF2-40B4-BE49-F238E27FC236}">
                <a16:creationId xmlns:a16="http://schemas.microsoft.com/office/drawing/2014/main" id="{B9D0CD53-A092-414F-B89B-CA1AE9D05931}"/>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800" b="1" dirty="0">
                <a:solidFill>
                  <a:schemeClr val="tx1"/>
                </a:solidFill>
              </a:rPr>
              <a:t>List of Improvements</a:t>
            </a:r>
          </a:p>
          <a:p>
            <a:pPr marL="742950" lvl="1" indent="-285750">
              <a:buFont typeface="Wingdings" panose="05000000000000000000" pitchFamily="2" charset="2"/>
              <a:buChar char="§"/>
              <a:defRPr/>
            </a:pPr>
            <a:r>
              <a:rPr lang="id-ID" sz="2400" dirty="0">
                <a:solidFill>
                  <a:schemeClr val="tx1"/>
                </a:solidFill>
              </a:rPr>
              <a:t>Make a More interactive layout</a:t>
            </a:r>
            <a:endParaRPr lang="en-SG" sz="2400" dirty="0">
              <a:solidFill>
                <a:schemeClr val="tx1"/>
              </a:solidFill>
            </a:endParaRPr>
          </a:p>
          <a:p>
            <a:pPr marL="742950" lvl="1" indent="-285750">
              <a:buFont typeface="Wingdings" panose="05000000000000000000" pitchFamily="2" charset="2"/>
              <a:buChar char="§"/>
              <a:defRPr/>
            </a:pPr>
            <a:r>
              <a:rPr lang="id-ID" sz="2400" dirty="0">
                <a:solidFill>
                  <a:schemeClr val="tx1"/>
                </a:solidFill>
              </a:rPr>
              <a:t>Refresh the Design</a:t>
            </a:r>
            <a:endParaRPr lang="en-SG" sz="2400" dirty="0">
              <a:solidFill>
                <a:schemeClr val="tx1"/>
              </a:solidFill>
            </a:endParaRPr>
          </a:p>
          <a:p>
            <a:pPr marL="742950" lvl="1" indent="-285750">
              <a:buFont typeface="Wingdings" panose="05000000000000000000" pitchFamily="2" charset="2"/>
              <a:buChar char="§"/>
              <a:defRPr/>
            </a:pPr>
            <a:r>
              <a:rPr lang="id-ID" sz="2400" dirty="0">
                <a:solidFill>
                  <a:schemeClr val="tx1"/>
                </a:solidFill>
              </a:rPr>
              <a:t>Make Posts and Apply Job similar on LinkedIn</a:t>
            </a:r>
            <a:endParaRPr lang="en-SG" sz="2800" b="1" dirty="0">
              <a:solidFill>
                <a:schemeClr val="tx1"/>
              </a:solidFill>
            </a:endParaRPr>
          </a:p>
          <a:p>
            <a:pPr marL="742950" lvl="1" indent="-285750">
              <a:buFont typeface="Wingdings" panose="05000000000000000000" pitchFamily="2" charset="2"/>
              <a:buChar char="§"/>
              <a:defRPr/>
            </a:pPr>
            <a:r>
              <a:rPr lang="id-ID" sz="2400" dirty="0">
                <a:solidFill>
                  <a:schemeClr val="tx1"/>
                </a:solidFill>
              </a:rPr>
              <a:t>Add Messages Features</a:t>
            </a:r>
            <a:endParaRPr lang="en-SG" sz="2400" dirty="0">
              <a:solidFill>
                <a:schemeClr val="tx1"/>
              </a:solidFill>
            </a:endParaRPr>
          </a:p>
          <a:p>
            <a:pPr marL="742950" lvl="1" indent="-285750">
              <a:buFont typeface="Wingdings" panose="05000000000000000000" pitchFamily="2" charset="2"/>
              <a:buChar char="§"/>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a:p>
            <a:pPr marL="285750" indent="-285750">
              <a:buFont typeface="Wingdings" panose="05000000000000000000" pitchFamily="2" charset="2"/>
              <a:buChar char="q"/>
              <a:defRPr/>
            </a:pPr>
            <a:endParaRPr lang="en-SG" sz="24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Contents</a:t>
            </a:r>
          </a:p>
        </p:txBody>
      </p:sp>
      <p:graphicFrame>
        <p:nvGraphicFramePr>
          <p:cNvPr id="2" name="Table 1">
            <a:extLst>
              <a:ext uri="{FF2B5EF4-FFF2-40B4-BE49-F238E27FC236}">
                <a16:creationId xmlns:a16="http://schemas.microsoft.com/office/drawing/2014/main" id="{6F2896E3-39EB-4ECA-AD65-AB059FA4FCC5}"/>
              </a:ext>
            </a:extLst>
          </p:cNvPr>
          <p:cNvGraphicFramePr>
            <a:graphicFrameLocks noGrp="1"/>
          </p:cNvGraphicFramePr>
          <p:nvPr>
            <p:extLst>
              <p:ext uri="{D42A27DB-BD31-4B8C-83A1-F6EECF244321}">
                <p14:modId xmlns:p14="http://schemas.microsoft.com/office/powerpoint/2010/main" val="2995819871"/>
              </p:ext>
            </p:extLst>
          </p:nvPr>
        </p:nvGraphicFramePr>
        <p:xfrm>
          <a:off x="179388" y="1101725"/>
          <a:ext cx="8705850" cy="4023360"/>
        </p:xfrm>
        <a:graphic>
          <a:graphicData uri="http://schemas.openxmlformats.org/drawingml/2006/table">
            <a:tbl>
              <a:tblPr firstRow="1" bandRow="1">
                <a:tableStyleId>{5C22544A-7EE6-4342-B048-85BDC9FD1C3A}</a:tableStyleId>
              </a:tblPr>
              <a:tblGrid>
                <a:gridCol w="1212227">
                  <a:extLst>
                    <a:ext uri="{9D8B030D-6E8A-4147-A177-3AD203B41FA5}">
                      <a16:colId xmlns:a16="http://schemas.microsoft.com/office/drawing/2014/main" val="2834307532"/>
                    </a:ext>
                  </a:extLst>
                </a:gridCol>
                <a:gridCol w="7493623">
                  <a:extLst>
                    <a:ext uri="{9D8B030D-6E8A-4147-A177-3AD203B41FA5}">
                      <a16:colId xmlns:a16="http://schemas.microsoft.com/office/drawing/2014/main" val="4186691054"/>
                    </a:ext>
                  </a:extLst>
                </a:gridCol>
              </a:tblGrid>
              <a:tr h="335280">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a16="http://schemas.microsoft.com/office/drawing/2014/main" val="1698723346"/>
                  </a:ext>
                </a:extLst>
              </a:tr>
              <a:tr h="335280">
                <a:tc>
                  <a:txBody>
                    <a:bodyPr/>
                    <a:lstStyle/>
                    <a:p>
                      <a:pPr algn="ctr"/>
                      <a:r>
                        <a:rPr lang="en-SG" sz="1600" dirty="0"/>
                        <a:t>01</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Different Types of Testing</a:t>
                      </a:r>
                    </a:p>
                  </a:txBody>
                  <a:tcPr marL="6350" marR="6350" marT="6351" marB="0" anchor="b"/>
                </a:tc>
                <a:extLst>
                  <a:ext uri="{0D108BD9-81ED-4DB2-BD59-A6C34878D82A}">
                    <a16:rowId xmlns:a16="http://schemas.microsoft.com/office/drawing/2014/main" val="3383460755"/>
                  </a:ext>
                </a:extLst>
              </a:tr>
              <a:tr h="335280">
                <a:tc>
                  <a:txBody>
                    <a:bodyPr/>
                    <a:lstStyle/>
                    <a:p>
                      <a:pPr algn="ctr"/>
                      <a:r>
                        <a:rPr lang="en-SG" sz="1600" dirty="0"/>
                        <a:t>02</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How Different Testing Helps</a:t>
                      </a:r>
                    </a:p>
                  </a:txBody>
                  <a:tcPr marL="6350" marR="6350" marT="6351" marB="0" anchor="b"/>
                </a:tc>
                <a:extLst>
                  <a:ext uri="{0D108BD9-81ED-4DB2-BD59-A6C34878D82A}">
                    <a16:rowId xmlns:a16="http://schemas.microsoft.com/office/drawing/2014/main" val="502453963"/>
                  </a:ext>
                </a:extLst>
              </a:tr>
              <a:tr h="335280">
                <a:tc>
                  <a:txBody>
                    <a:bodyPr/>
                    <a:lstStyle/>
                    <a:p>
                      <a:pPr algn="ctr"/>
                      <a:r>
                        <a:rPr lang="en-SG" sz="1600" dirty="0"/>
                        <a:t>03</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Tests Selected</a:t>
                      </a:r>
                    </a:p>
                  </a:txBody>
                  <a:tcPr marL="6350" marR="6350" marT="6351" marB="0" anchor="b"/>
                </a:tc>
                <a:extLst>
                  <a:ext uri="{0D108BD9-81ED-4DB2-BD59-A6C34878D82A}">
                    <a16:rowId xmlns:a16="http://schemas.microsoft.com/office/drawing/2014/main" val="3888214698"/>
                  </a:ext>
                </a:extLst>
              </a:tr>
              <a:tr h="335280">
                <a:tc>
                  <a:txBody>
                    <a:bodyPr/>
                    <a:lstStyle/>
                    <a:p>
                      <a:pPr algn="ctr"/>
                      <a:r>
                        <a:rPr lang="en-SG" sz="1600" dirty="0"/>
                        <a:t>04</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Test Schedule</a:t>
                      </a:r>
                    </a:p>
                  </a:txBody>
                  <a:tcPr marL="6350" marR="6350" marT="6351" marB="0" anchor="b"/>
                </a:tc>
                <a:extLst>
                  <a:ext uri="{0D108BD9-81ED-4DB2-BD59-A6C34878D82A}">
                    <a16:rowId xmlns:a16="http://schemas.microsoft.com/office/drawing/2014/main" val="3493275254"/>
                  </a:ext>
                </a:extLst>
              </a:tr>
              <a:tr h="335280">
                <a:tc>
                  <a:txBody>
                    <a:bodyPr/>
                    <a:lstStyle/>
                    <a:p>
                      <a:pPr algn="ctr"/>
                      <a:r>
                        <a:rPr lang="en-SG" sz="1600" dirty="0"/>
                        <a:t>05</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Test Results</a:t>
                      </a:r>
                    </a:p>
                  </a:txBody>
                  <a:tcPr marL="6350" marR="6350" marT="6351" marB="0" anchor="b"/>
                </a:tc>
                <a:extLst>
                  <a:ext uri="{0D108BD9-81ED-4DB2-BD59-A6C34878D82A}">
                    <a16:rowId xmlns:a16="http://schemas.microsoft.com/office/drawing/2014/main" val="1429497512"/>
                  </a:ext>
                </a:extLst>
              </a:tr>
              <a:tr h="335280">
                <a:tc>
                  <a:txBody>
                    <a:bodyPr/>
                    <a:lstStyle/>
                    <a:p>
                      <a:pPr algn="ctr"/>
                      <a:r>
                        <a:rPr lang="en-SG" sz="1600" dirty="0"/>
                        <a:t>06</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Testing Tools</a:t>
                      </a:r>
                    </a:p>
                  </a:txBody>
                  <a:tcPr marL="6350" marR="6350" marT="6351" marB="0" anchor="b"/>
                </a:tc>
                <a:extLst>
                  <a:ext uri="{0D108BD9-81ED-4DB2-BD59-A6C34878D82A}">
                    <a16:rowId xmlns:a16="http://schemas.microsoft.com/office/drawing/2014/main" val="1257684296"/>
                  </a:ext>
                </a:extLst>
              </a:tr>
              <a:tr h="335280">
                <a:tc>
                  <a:txBody>
                    <a:bodyPr/>
                    <a:lstStyle/>
                    <a:p>
                      <a:pPr algn="ctr"/>
                      <a:r>
                        <a:rPr lang="en-SG" sz="1600" dirty="0"/>
                        <a:t>07</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Project Milestone &amp; Tasks</a:t>
                      </a:r>
                    </a:p>
                  </a:txBody>
                  <a:tcPr marL="6350" marR="6350" marT="6351" marB="0" anchor="b"/>
                </a:tc>
                <a:extLst>
                  <a:ext uri="{0D108BD9-81ED-4DB2-BD59-A6C34878D82A}">
                    <a16:rowId xmlns:a16="http://schemas.microsoft.com/office/drawing/2014/main" val="1297185499"/>
                  </a:ext>
                </a:extLst>
              </a:tr>
              <a:tr h="335280">
                <a:tc>
                  <a:txBody>
                    <a:bodyPr/>
                    <a:lstStyle/>
                    <a:p>
                      <a:pPr algn="ctr"/>
                      <a:r>
                        <a:rPr lang="en-SG" sz="1600" dirty="0"/>
                        <a:t>08</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Milestone Feedback &amp; Action Taken</a:t>
                      </a:r>
                    </a:p>
                  </a:txBody>
                  <a:tcPr marL="6350" marR="6350" marT="6351" marB="0" anchor="b"/>
                </a:tc>
                <a:extLst>
                  <a:ext uri="{0D108BD9-81ED-4DB2-BD59-A6C34878D82A}">
                    <a16:rowId xmlns:a16="http://schemas.microsoft.com/office/drawing/2014/main" val="3134097065"/>
                  </a:ext>
                </a:extLst>
              </a:tr>
              <a:tr h="335280">
                <a:tc>
                  <a:txBody>
                    <a:bodyPr/>
                    <a:lstStyle/>
                    <a:p>
                      <a:pPr algn="ctr"/>
                      <a:r>
                        <a:rPr lang="en-SG" sz="1600" dirty="0"/>
                        <a:t>09</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Modifications Made Based on Feedback</a:t>
                      </a:r>
                    </a:p>
                  </a:txBody>
                  <a:tcPr marL="6350" marR="6350" marT="6351" marB="0" anchor="b"/>
                </a:tc>
                <a:extLst>
                  <a:ext uri="{0D108BD9-81ED-4DB2-BD59-A6C34878D82A}">
                    <a16:rowId xmlns:a16="http://schemas.microsoft.com/office/drawing/2014/main" val="1182630671"/>
                  </a:ext>
                </a:extLst>
              </a:tr>
              <a:tr h="335280">
                <a:tc>
                  <a:txBody>
                    <a:bodyPr/>
                    <a:lstStyle/>
                    <a:p>
                      <a:pPr algn="ctr"/>
                      <a:r>
                        <a:rPr lang="en-SG" sz="1600" dirty="0"/>
                        <a:t>10</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Project Results</a:t>
                      </a:r>
                    </a:p>
                  </a:txBody>
                  <a:tcPr marL="6350" marR="6350" marT="6351" marB="0" anchor="b"/>
                </a:tc>
                <a:extLst>
                  <a:ext uri="{0D108BD9-81ED-4DB2-BD59-A6C34878D82A}">
                    <a16:rowId xmlns:a16="http://schemas.microsoft.com/office/drawing/2014/main" val="1801439304"/>
                  </a:ext>
                </a:extLst>
              </a:tr>
              <a:tr h="335280">
                <a:tc>
                  <a:txBody>
                    <a:bodyPr/>
                    <a:lstStyle/>
                    <a:p>
                      <a:pPr algn="ctr"/>
                      <a:r>
                        <a:rPr lang="en-SG" sz="1600" dirty="0"/>
                        <a:t>11</a:t>
                      </a:r>
                    </a:p>
                  </a:txBody>
                  <a:tcPr marL="91436" marR="91436" marT="45709" marB="45709" anchor="ctr"/>
                </a:tc>
                <a:tc>
                  <a:txBody>
                    <a:bodyPr/>
                    <a:lstStyle/>
                    <a:p>
                      <a:pPr algn="l" fontAlgn="b"/>
                      <a:r>
                        <a:rPr lang="en-SG" sz="1800" b="0" i="0" u="none" strike="noStrike" dirty="0">
                          <a:solidFill>
                            <a:srgbClr val="000000"/>
                          </a:solidFill>
                          <a:effectLst/>
                          <a:latin typeface="Calibri" panose="020F0502020204030204" pitchFamily="34" charset="0"/>
                        </a:rPr>
                        <a:t>Proposed Improvements</a:t>
                      </a:r>
                    </a:p>
                  </a:txBody>
                  <a:tcPr marL="6350" marR="6350" marT="6351" marB="0" anchor="b"/>
                </a:tc>
                <a:extLst>
                  <a:ext uri="{0D108BD9-81ED-4DB2-BD59-A6C34878D82A}">
                    <a16:rowId xmlns:a16="http://schemas.microsoft.com/office/drawing/2014/main" val="383569073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2">
            <a:extLst>
              <a:ext uri="{FF2B5EF4-FFF2-40B4-BE49-F238E27FC236}">
                <a16:creationId xmlns:a16="http://schemas.microsoft.com/office/drawing/2014/main" id="{792C8CC4-A556-4608-8FB1-142A09AD08E4}"/>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Different Types of Testing</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dirty="0">
                <a:solidFill>
                  <a:schemeClr val="tx1"/>
                </a:solidFill>
              </a:rPr>
              <a:t>List types of Testing</a:t>
            </a:r>
          </a:p>
          <a:p>
            <a:pPr marL="1200150" lvl="2" indent="-285750">
              <a:spcBef>
                <a:spcPts val="600"/>
              </a:spcBef>
              <a:spcAft>
                <a:spcPts val="600"/>
              </a:spcAft>
              <a:buFont typeface="Calibri" panose="020F0502020204030204" pitchFamily="34" charset="0"/>
              <a:buChar char="‒"/>
              <a:defRPr/>
            </a:pPr>
            <a:endParaRPr lang="en-SG"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1026" name="Picture 2" descr="https://www.360logica.com/blog/wp-content/uploads/2018/02/img-trigent-functional-testing.png">
            <a:extLst>
              <a:ext uri="{FF2B5EF4-FFF2-40B4-BE49-F238E27FC236}">
                <a16:creationId xmlns:a16="http://schemas.microsoft.com/office/drawing/2014/main" id="{B8E34B2D-642F-449F-868E-2C8D6A6CD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98" y="1345440"/>
            <a:ext cx="2760306" cy="2562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5848BDCF-CF80-434E-8811-E3E31DD6F703}"/>
              </a:ext>
            </a:extLst>
          </p:cNvPr>
          <p:cNvSpPr/>
          <p:nvPr/>
        </p:nvSpPr>
        <p:spPr>
          <a:xfrm>
            <a:off x="738069" y="2271299"/>
            <a:ext cx="2304256" cy="1080120"/>
          </a:xfrm>
          <a:prstGeom prst="round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d-ID" dirty="0">
                <a:solidFill>
                  <a:schemeClr val="tx1"/>
                </a:solidFill>
              </a:rPr>
              <a:t>Functional Testin</a:t>
            </a:r>
            <a:r>
              <a:rPr lang="en-US" dirty="0">
                <a:solidFill>
                  <a:schemeClr val="tx1"/>
                </a:solidFill>
              </a:rPr>
              <a:t>g</a:t>
            </a:r>
            <a:endParaRPr lang="id-ID" dirty="0">
              <a:solidFill>
                <a:schemeClr val="tx1"/>
              </a:solidFill>
            </a:endParaRPr>
          </a:p>
        </p:txBody>
      </p:sp>
      <p:sp>
        <p:nvSpPr>
          <p:cNvPr id="3" name="Rectangle: Rounded Corners 2">
            <a:extLst>
              <a:ext uri="{FF2B5EF4-FFF2-40B4-BE49-F238E27FC236}">
                <a16:creationId xmlns:a16="http://schemas.microsoft.com/office/drawing/2014/main" id="{F7BB06C0-A435-4402-B291-9D907FBC2F51}"/>
              </a:ext>
            </a:extLst>
          </p:cNvPr>
          <p:cNvSpPr/>
          <p:nvPr/>
        </p:nvSpPr>
        <p:spPr>
          <a:xfrm>
            <a:off x="716822" y="4180425"/>
            <a:ext cx="3321192" cy="602878"/>
          </a:xfrm>
          <a:prstGeom prst="round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d-ID" dirty="0">
                <a:solidFill>
                  <a:schemeClr val="tx1"/>
                </a:solidFill>
              </a:rPr>
              <a:t>User Acceptance Testing</a:t>
            </a:r>
          </a:p>
        </p:txBody>
      </p:sp>
      <p:sp>
        <p:nvSpPr>
          <p:cNvPr id="9" name="Rectangle: Rounded Corners 8">
            <a:extLst>
              <a:ext uri="{FF2B5EF4-FFF2-40B4-BE49-F238E27FC236}">
                <a16:creationId xmlns:a16="http://schemas.microsoft.com/office/drawing/2014/main" id="{3E351FC2-B883-41C3-95D7-2B2FAB7254EC}"/>
              </a:ext>
            </a:extLst>
          </p:cNvPr>
          <p:cNvSpPr/>
          <p:nvPr/>
        </p:nvSpPr>
        <p:spPr>
          <a:xfrm>
            <a:off x="738069" y="5229199"/>
            <a:ext cx="3024782" cy="576065"/>
          </a:xfrm>
          <a:prstGeom prst="round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2">
              <a:spcBef>
                <a:spcPts val="600"/>
              </a:spcBef>
              <a:spcAft>
                <a:spcPts val="600"/>
              </a:spcAft>
              <a:defRPr/>
            </a:pPr>
            <a:r>
              <a:rPr lang="id-ID" dirty="0">
                <a:solidFill>
                  <a:schemeClr val="tx1"/>
                </a:solidFill>
              </a:rPr>
              <a:t>Unit Testing</a:t>
            </a:r>
            <a:endParaRPr lang="en-SG" dirty="0">
              <a:solidFill>
                <a:schemeClr val="tx1"/>
              </a:solidFill>
            </a:endParaRPr>
          </a:p>
        </p:txBody>
      </p:sp>
      <p:sp>
        <p:nvSpPr>
          <p:cNvPr id="11" name="Rectangle: Rounded Corners 10">
            <a:extLst>
              <a:ext uri="{FF2B5EF4-FFF2-40B4-BE49-F238E27FC236}">
                <a16:creationId xmlns:a16="http://schemas.microsoft.com/office/drawing/2014/main" id="{D361CBE5-0735-4CB3-B3C8-9EF2D9573886}"/>
              </a:ext>
            </a:extLst>
          </p:cNvPr>
          <p:cNvSpPr/>
          <p:nvPr/>
        </p:nvSpPr>
        <p:spPr>
          <a:xfrm>
            <a:off x="5210112" y="3649104"/>
            <a:ext cx="3195819" cy="629693"/>
          </a:xfrm>
          <a:prstGeom prst="round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2">
              <a:spcBef>
                <a:spcPts val="600"/>
              </a:spcBef>
              <a:spcAft>
                <a:spcPts val="600"/>
              </a:spcAft>
              <a:defRPr/>
            </a:pPr>
            <a:r>
              <a:rPr lang="id-ID" dirty="0">
                <a:solidFill>
                  <a:schemeClr val="tx1"/>
                </a:solidFill>
              </a:rPr>
              <a:t>Load Testing</a:t>
            </a:r>
          </a:p>
        </p:txBody>
      </p:sp>
      <p:sp>
        <p:nvSpPr>
          <p:cNvPr id="12" name="Rectangle: Rounded Corners 11">
            <a:extLst>
              <a:ext uri="{FF2B5EF4-FFF2-40B4-BE49-F238E27FC236}">
                <a16:creationId xmlns:a16="http://schemas.microsoft.com/office/drawing/2014/main" id="{B15093BD-C6C6-4689-97B2-6041384F0E46}"/>
              </a:ext>
            </a:extLst>
          </p:cNvPr>
          <p:cNvSpPr/>
          <p:nvPr/>
        </p:nvSpPr>
        <p:spPr>
          <a:xfrm>
            <a:off x="5235163" y="4597854"/>
            <a:ext cx="3170768" cy="576065"/>
          </a:xfrm>
          <a:prstGeom prst="round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2">
              <a:spcBef>
                <a:spcPts val="600"/>
              </a:spcBef>
              <a:spcAft>
                <a:spcPts val="600"/>
              </a:spcAft>
              <a:defRPr/>
            </a:pPr>
            <a:r>
              <a:rPr lang="id-ID" dirty="0">
                <a:solidFill>
                  <a:schemeClr val="tx1"/>
                </a:solidFill>
              </a:rPr>
              <a:t>Cross Browser Testing</a:t>
            </a:r>
          </a:p>
        </p:txBody>
      </p:sp>
      <p:sp>
        <p:nvSpPr>
          <p:cNvPr id="13" name="Rectangle: Rounded Corners 12">
            <a:extLst>
              <a:ext uri="{FF2B5EF4-FFF2-40B4-BE49-F238E27FC236}">
                <a16:creationId xmlns:a16="http://schemas.microsoft.com/office/drawing/2014/main" id="{BC4E1FA8-DE07-4300-82D4-F63DC98DE147}"/>
              </a:ext>
            </a:extLst>
          </p:cNvPr>
          <p:cNvSpPr/>
          <p:nvPr/>
        </p:nvSpPr>
        <p:spPr>
          <a:xfrm>
            <a:off x="5220134" y="5445223"/>
            <a:ext cx="3214261" cy="576065"/>
          </a:xfrm>
          <a:prstGeom prst="round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2">
              <a:spcBef>
                <a:spcPts val="600"/>
              </a:spcBef>
              <a:spcAft>
                <a:spcPts val="600"/>
              </a:spcAft>
              <a:defRPr/>
            </a:pPr>
            <a:r>
              <a:rPr lang="id-ID" dirty="0">
                <a:solidFill>
                  <a:schemeClr val="tx1"/>
                </a:solidFill>
              </a:rPr>
              <a:t>Usability Testing</a:t>
            </a:r>
            <a:endParaRPr lang="en-SG" dirty="0">
              <a:solidFill>
                <a:schemeClr val="tx1"/>
              </a:solidFill>
            </a:endParaRPr>
          </a:p>
        </p:txBody>
      </p:sp>
      <p:sp>
        <p:nvSpPr>
          <p:cNvPr id="10" name="Rectangle: Rounded Corners 9">
            <a:extLst>
              <a:ext uri="{FF2B5EF4-FFF2-40B4-BE49-F238E27FC236}">
                <a16:creationId xmlns:a16="http://schemas.microsoft.com/office/drawing/2014/main" id="{1DF574A8-81CD-450E-966E-414FFB019009}"/>
              </a:ext>
            </a:extLst>
          </p:cNvPr>
          <p:cNvSpPr/>
          <p:nvPr/>
        </p:nvSpPr>
        <p:spPr>
          <a:xfrm>
            <a:off x="5210112" y="1677722"/>
            <a:ext cx="3214261" cy="1080120"/>
          </a:xfrm>
          <a:prstGeom prst="round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ts val="600"/>
              </a:spcBef>
              <a:spcAft>
                <a:spcPts val="600"/>
              </a:spcAft>
              <a:defRPr/>
            </a:pPr>
            <a:r>
              <a:rPr lang="id-ID" dirty="0">
                <a:solidFill>
                  <a:schemeClr val="tx1"/>
                </a:solidFill>
              </a:rPr>
              <a:t>Non Functional Testing</a:t>
            </a:r>
          </a:p>
        </p:txBody>
      </p:sp>
      <p:cxnSp>
        <p:nvCxnSpPr>
          <p:cNvPr id="8" name="Straight Arrow Connector 7">
            <a:extLst>
              <a:ext uri="{FF2B5EF4-FFF2-40B4-BE49-F238E27FC236}">
                <a16:creationId xmlns:a16="http://schemas.microsoft.com/office/drawing/2014/main" id="{8CB1F68F-58B3-44BB-80C9-01BD72096FFB}"/>
              </a:ext>
            </a:extLst>
          </p:cNvPr>
          <p:cNvCxnSpPr>
            <a:stCxn id="2" idx="2"/>
          </p:cNvCxnSpPr>
          <p:nvPr/>
        </p:nvCxnSpPr>
        <p:spPr>
          <a:xfrm>
            <a:off x="1890197" y="3351419"/>
            <a:ext cx="17507" cy="6536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51A6C90F-2615-4818-B887-73F9AEE1B806}"/>
              </a:ext>
            </a:extLst>
          </p:cNvPr>
          <p:cNvCxnSpPr/>
          <p:nvPr/>
        </p:nvCxnSpPr>
        <p:spPr>
          <a:xfrm>
            <a:off x="6827264" y="2775355"/>
            <a:ext cx="17507" cy="6536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a:t>
            </a:r>
            <a:r>
              <a:rPr lang="en-SG" altLang="en-US" sz="2800" dirty="0">
                <a:solidFill>
                  <a:srgbClr val="FFFFFF"/>
                </a:solidFill>
                <a:cs typeface="Arial" panose="020B0604020202020204" pitchFamily="34" charset="0"/>
              </a:rPr>
              <a:t>How Different Test Helps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just">
              <a:spcBef>
                <a:spcPts val="0"/>
              </a:spcBef>
              <a:spcAft>
                <a:spcPts val="0"/>
              </a:spcAft>
            </a:pPr>
            <a:r>
              <a:rPr lang="en-US" sz="2400" b="1" dirty="0">
                <a:solidFill>
                  <a:srgbClr val="0E101A"/>
                </a:solidFill>
                <a:effectLst/>
              </a:rPr>
              <a:t>Functional Testing:</a:t>
            </a:r>
            <a:endParaRPr lang="en-US" sz="2400" dirty="0">
              <a:solidFill>
                <a:srgbClr val="0E101A"/>
              </a:solidFill>
              <a:effectLst/>
            </a:endParaRPr>
          </a:p>
          <a:p>
            <a:pPr marL="742950" lvl="1" indent="-285750" algn="just">
              <a:buFont typeface="Wingdings" panose="05000000000000000000" pitchFamily="2" charset="2"/>
              <a:buChar char="§"/>
              <a:defRPr/>
            </a:pPr>
            <a:endParaRPr lang="en-SG" sz="2400" dirty="0">
              <a:solidFill>
                <a:schemeClr val="tx1"/>
              </a:solidFill>
            </a:endParaRPr>
          </a:p>
          <a:p>
            <a:pPr marL="742950" lvl="1" indent="-285750" algn="just">
              <a:buFont typeface="Wingdings" panose="05000000000000000000" pitchFamily="2" charset="2"/>
              <a:buChar char="§"/>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a:p>
            <a:pPr marL="285750" indent="-285750" algn="just">
              <a:buFont typeface="Wingdings" panose="05000000000000000000" pitchFamily="2" charset="2"/>
              <a:buChar char="q"/>
              <a:defRPr/>
            </a:pPr>
            <a:endParaRPr lang="en-SG" sz="2400" dirty="0">
              <a:solidFill>
                <a:schemeClr val="tx1"/>
              </a:solidFill>
            </a:endParaRPr>
          </a:p>
        </p:txBody>
      </p:sp>
      <p:sp>
        <p:nvSpPr>
          <p:cNvPr id="2" name="Rectangle: Rounded Corners 1">
            <a:extLst>
              <a:ext uri="{FF2B5EF4-FFF2-40B4-BE49-F238E27FC236}">
                <a16:creationId xmlns:a16="http://schemas.microsoft.com/office/drawing/2014/main" id="{5153A929-9F5D-49D4-85CA-C7B653E4BF0E}"/>
              </a:ext>
            </a:extLst>
          </p:cNvPr>
          <p:cNvSpPr/>
          <p:nvPr/>
        </p:nvSpPr>
        <p:spPr>
          <a:xfrm>
            <a:off x="539552" y="1789398"/>
            <a:ext cx="8064896" cy="1525290"/>
          </a:xfrm>
          <a:prstGeom prst="roundRect">
            <a:avLst/>
          </a:prstGeom>
          <a:solidFill>
            <a:schemeClr val="tx2">
              <a:lumMod val="40000"/>
              <a:lumOff val="6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E101A"/>
                </a:solidFill>
              </a:rPr>
              <a:t>Unit Tests:</a:t>
            </a:r>
            <a:r>
              <a:rPr lang="en-US" dirty="0">
                <a:solidFill>
                  <a:srgbClr val="0E101A"/>
                </a:solidFill>
              </a:rPr>
              <a:t>  Unit testing makes ensuring that the community portal's various parts function as intended. Unit tests improve the overall stability of the codebase by spotting and fixing problems at the component level. </a:t>
            </a:r>
            <a:endParaRPr lang="id-ID" dirty="0">
              <a:solidFill>
                <a:srgbClr val="0E101A"/>
              </a:solidFill>
            </a:endParaRPr>
          </a:p>
          <a:p>
            <a:pPr algn="ctr"/>
            <a:endParaRPr lang="en-ID" dirty="0"/>
          </a:p>
        </p:txBody>
      </p:sp>
      <p:sp>
        <p:nvSpPr>
          <p:cNvPr id="6" name="Rectangle: Rounded Corners 5">
            <a:extLst>
              <a:ext uri="{FF2B5EF4-FFF2-40B4-BE49-F238E27FC236}">
                <a16:creationId xmlns:a16="http://schemas.microsoft.com/office/drawing/2014/main" id="{078B835F-20AE-43EA-9A25-0FB05313ED19}"/>
              </a:ext>
            </a:extLst>
          </p:cNvPr>
          <p:cNvSpPr/>
          <p:nvPr/>
        </p:nvSpPr>
        <p:spPr>
          <a:xfrm>
            <a:off x="647849" y="3717032"/>
            <a:ext cx="7776864" cy="1475680"/>
          </a:xfrm>
          <a:prstGeom prst="roundRect">
            <a:avLst/>
          </a:prstGeom>
          <a:solidFill>
            <a:srgbClr val="00B0F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just">
              <a:spcBef>
                <a:spcPts val="0"/>
              </a:spcBef>
              <a:spcAft>
                <a:spcPts val="0"/>
              </a:spcAft>
            </a:pPr>
            <a:r>
              <a:rPr lang="en-US" b="1" dirty="0">
                <a:solidFill>
                  <a:srgbClr val="0E101A"/>
                </a:solidFill>
              </a:rPr>
              <a:t>User Acceptance Testing (UAT):</a:t>
            </a:r>
            <a:r>
              <a:rPr lang="en-US" dirty="0">
                <a:solidFill>
                  <a:srgbClr val="0E101A"/>
                </a:solidFill>
              </a:rPr>
              <a:t>  UAT involves real users testing the portal from an end user perspective. UAT ensures that the portal meets user expectations by validating usability, functionality and user experience.</a:t>
            </a:r>
            <a:endParaRPr lang="en-SG"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AC07DB-42B6-45A6-9C2C-1759781B519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a:t>
            </a:r>
            <a:r>
              <a:rPr lang="en-SG" altLang="en-US" sz="2800" dirty="0">
                <a:solidFill>
                  <a:srgbClr val="FFFFFF"/>
                </a:solidFill>
                <a:cs typeface="Arial" panose="020B0604020202020204" pitchFamily="34" charset="0"/>
              </a:rPr>
              <a:t>How Different Test Helps</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34E91802-52E2-40F8-B7FB-9ACE57530090}"/>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just">
              <a:spcBef>
                <a:spcPts val="0"/>
              </a:spcBef>
              <a:spcAft>
                <a:spcPts val="0"/>
              </a:spcAft>
            </a:pPr>
            <a:r>
              <a:rPr lang="en-US" sz="2200" b="1" dirty="0">
                <a:solidFill>
                  <a:srgbClr val="0E101A"/>
                </a:solidFill>
                <a:effectLst/>
              </a:rPr>
              <a:t>Non-Functional Testing:</a:t>
            </a:r>
            <a:endParaRPr lang="en-US" sz="2200" dirty="0">
              <a:solidFill>
                <a:srgbClr val="0E101A"/>
              </a:solidFill>
              <a:effectLst/>
            </a:endParaRPr>
          </a:p>
        </p:txBody>
      </p:sp>
      <p:sp>
        <p:nvSpPr>
          <p:cNvPr id="6" name="Rectangle: Rounded Corners 5">
            <a:extLst>
              <a:ext uri="{FF2B5EF4-FFF2-40B4-BE49-F238E27FC236}">
                <a16:creationId xmlns:a16="http://schemas.microsoft.com/office/drawing/2014/main" id="{2F63A29E-7208-4334-BEB8-4C9D9DD8F803}"/>
              </a:ext>
            </a:extLst>
          </p:cNvPr>
          <p:cNvSpPr/>
          <p:nvPr/>
        </p:nvSpPr>
        <p:spPr>
          <a:xfrm>
            <a:off x="489604" y="3441362"/>
            <a:ext cx="8208912" cy="1495637"/>
          </a:xfrm>
          <a:prstGeom prst="roundRect">
            <a:avLst/>
          </a:prstGeom>
          <a:solidFill>
            <a:srgbClr val="92D05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just">
              <a:spcBef>
                <a:spcPts val="0"/>
              </a:spcBef>
              <a:spcAft>
                <a:spcPts val="0"/>
              </a:spcAft>
            </a:pPr>
            <a:r>
              <a:rPr lang="en-US" b="1" dirty="0">
                <a:solidFill>
                  <a:srgbClr val="0E101A"/>
                </a:solidFill>
              </a:rPr>
              <a:t>Load Testing:</a:t>
            </a:r>
            <a:r>
              <a:rPr lang="en-US" dirty="0">
                <a:solidFill>
                  <a:srgbClr val="0E101A"/>
                </a:solidFill>
              </a:rPr>
              <a:t> Load testing assesses the portal's performance under various user loads. Load</a:t>
            </a:r>
            <a:r>
              <a:rPr lang="id-ID" dirty="0">
                <a:solidFill>
                  <a:srgbClr val="0E101A"/>
                </a:solidFill>
              </a:rPr>
              <a:t> </a:t>
            </a:r>
            <a:r>
              <a:rPr lang="en-US" dirty="0">
                <a:solidFill>
                  <a:srgbClr val="0E101A"/>
                </a:solidFill>
              </a:rPr>
              <a:t>testing ensures the portal remains responsive and scalable. by identifying maximum user capacity. This optimization maintains a smooth and reliable user experience, even during peak usage.</a:t>
            </a:r>
          </a:p>
        </p:txBody>
      </p:sp>
      <p:sp>
        <p:nvSpPr>
          <p:cNvPr id="7" name="Rectangle: Rounded Corners 6">
            <a:extLst>
              <a:ext uri="{FF2B5EF4-FFF2-40B4-BE49-F238E27FC236}">
                <a16:creationId xmlns:a16="http://schemas.microsoft.com/office/drawing/2014/main" id="{687C6BC4-C152-40EE-B8F5-D91FB63A3E2D}"/>
              </a:ext>
            </a:extLst>
          </p:cNvPr>
          <p:cNvSpPr/>
          <p:nvPr/>
        </p:nvSpPr>
        <p:spPr>
          <a:xfrm>
            <a:off x="528712" y="5135241"/>
            <a:ext cx="8184333" cy="1287802"/>
          </a:xfrm>
          <a:prstGeom prst="roundRect">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just">
              <a:spcBef>
                <a:spcPts val="0"/>
              </a:spcBef>
              <a:spcAft>
                <a:spcPts val="0"/>
              </a:spcAft>
            </a:pPr>
            <a:r>
              <a:rPr lang="en-US" b="1" dirty="0">
                <a:solidFill>
                  <a:srgbClr val="0E101A"/>
                </a:solidFill>
              </a:rPr>
              <a:t>Usability Testing:</a:t>
            </a:r>
            <a:r>
              <a:rPr lang="en-US" dirty="0">
                <a:solidFill>
                  <a:srgbClr val="0E101A"/>
                </a:solidFill>
              </a:rPr>
              <a:t> Usability testing evaluates the portal's user-friendliness and ease of use. Real users perform tasks to identify areas of difficulty or confusion. This testing improves the user interface and navigation, enhancing overall user experience and higher user satisfaction.</a:t>
            </a:r>
          </a:p>
        </p:txBody>
      </p:sp>
      <p:sp>
        <p:nvSpPr>
          <p:cNvPr id="2" name="Arrow: Pentagon 1">
            <a:extLst>
              <a:ext uri="{FF2B5EF4-FFF2-40B4-BE49-F238E27FC236}">
                <a16:creationId xmlns:a16="http://schemas.microsoft.com/office/drawing/2014/main" id="{A6517A31-6992-4272-BF30-6A879AFB1170}"/>
              </a:ext>
            </a:extLst>
          </p:cNvPr>
          <p:cNvSpPr/>
          <p:nvPr/>
        </p:nvSpPr>
        <p:spPr>
          <a:xfrm rot="16200000">
            <a:off x="7662972" y="1484783"/>
            <a:ext cx="1162997" cy="576064"/>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5" name="Rectangle: Rounded Corners 4">
            <a:extLst>
              <a:ext uri="{FF2B5EF4-FFF2-40B4-BE49-F238E27FC236}">
                <a16:creationId xmlns:a16="http://schemas.microsoft.com/office/drawing/2014/main" id="{2CB2ED71-01FE-4C61-9366-9B62FB6CF2C2}"/>
              </a:ext>
            </a:extLst>
          </p:cNvPr>
          <p:cNvSpPr/>
          <p:nvPr/>
        </p:nvSpPr>
        <p:spPr>
          <a:xfrm>
            <a:off x="467544" y="1717339"/>
            <a:ext cx="8208912" cy="1495637"/>
          </a:xfrm>
          <a:prstGeom prst="roundRect">
            <a:avLst/>
          </a:prstGeom>
          <a:solidFill>
            <a:schemeClr val="bg2">
              <a:lumMod val="9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just">
              <a:spcBef>
                <a:spcPts val="0"/>
              </a:spcBef>
              <a:spcAft>
                <a:spcPts val="0"/>
              </a:spcAft>
            </a:pPr>
            <a:r>
              <a:rPr lang="en-US" b="1" dirty="0">
                <a:solidFill>
                  <a:srgbClr val="0E101A"/>
                </a:solidFill>
              </a:rPr>
              <a:t>Cross-Browser Testing:</a:t>
            </a:r>
            <a:r>
              <a:rPr lang="en-US" dirty="0">
                <a:solidFill>
                  <a:srgbClr val="0E101A"/>
                </a:solidFill>
              </a:rPr>
              <a:t> Cross-browser testing ensures the community portal functions consistently across different browsers. This guarantees a uniform user interface and proper functionality, enhancing accessibility and user satisfaction across a wider audience using diverse browser preferences.</a:t>
            </a:r>
          </a:p>
        </p:txBody>
      </p:sp>
    </p:spTree>
    <p:extLst>
      <p:ext uri="{BB962C8B-B14F-4D97-AF65-F5344CB8AC3E}">
        <p14:creationId xmlns:p14="http://schemas.microsoft.com/office/powerpoint/2010/main" val="58906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
            <a:extLst>
              <a:ext uri="{FF2B5EF4-FFF2-40B4-BE49-F238E27FC236}">
                <a16:creationId xmlns:a16="http://schemas.microsoft.com/office/drawing/2014/main" id="{DCC0450B-3E1A-4D77-A9D8-10BE20A5ACAD}"/>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a:t>
            </a:r>
            <a:r>
              <a:rPr lang="en-SG" altLang="en-US" sz="2800" dirty="0">
                <a:solidFill>
                  <a:schemeClr val="bg1"/>
                </a:solidFill>
              </a:rPr>
              <a:t>Tests Selected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p:txBody>
      </p:sp>
      <p:graphicFrame>
        <p:nvGraphicFramePr>
          <p:cNvPr id="3" name="Table 2">
            <a:extLst>
              <a:ext uri="{FF2B5EF4-FFF2-40B4-BE49-F238E27FC236}">
                <a16:creationId xmlns:a16="http://schemas.microsoft.com/office/drawing/2014/main" id="{A2E13E41-F1D0-4885-8F67-C6399974C5A6}"/>
              </a:ext>
            </a:extLst>
          </p:cNvPr>
          <p:cNvGraphicFramePr>
            <a:graphicFrameLocks noGrp="1"/>
          </p:cNvGraphicFramePr>
          <p:nvPr>
            <p:extLst>
              <p:ext uri="{D42A27DB-BD31-4B8C-83A1-F6EECF244321}">
                <p14:modId xmlns:p14="http://schemas.microsoft.com/office/powerpoint/2010/main" val="3832860604"/>
              </p:ext>
            </p:extLst>
          </p:nvPr>
        </p:nvGraphicFramePr>
        <p:xfrm>
          <a:off x="352585" y="1556792"/>
          <a:ext cx="8064896" cy="2720288"/>
        </p:xfrm>
        <a:graphic>
          <a:graphicData uri="http://schemas.openxmlformats.org/drawingml/2006/table">
            <a:tbl>
              <a:tblPr bandRow="1">
                <a:effectLst>
                  <a:outerShdw blurRad="63500" sx="102000" sy="102000" algn="ctr" rotWithShape="0">
                    <a:prstClr val="black">
                      <a:alpha val="40000"/>
                    </a:prstClr>
                  </a:outerShdw>
                </a:effectLst>
                <a:tableStyleId>{5C22544A-7EE6-4342-B048-85BDC9FD1C3A}</a:tableStyleId>
              </a:tblPr>
              <a:tblGrid>
                <a:gridCol w="1891608">
                  <a:extLst>
                    <a:ext uri="{9D8B030D-6E8A-4147-A177-3AD203B41FA5}">
                      <a16:colId xmlns:a16="http://schemas.microsoft.com/office/drawing/2014/main" val="423705943"/>
                    </a:ext>
                  </a:extLst>
                </a:gridCol>
                <a:gridCol w="5010204">
                  <a:extLst>
                    <a:ext uri="{9D8B030D-6E8A-4147-A177-3AD203B41FA5}">
                      <a16:colId xmlns:a16="http://schemas.microsoft.com/office/drawing/2014/main" val="3076042769"/>
                    </a:ext>
                  </a:extLst>
                </a:gridCol>
                <a:gridCol w="1163084">
                  <a:extLst>
                    <a:ext uri="{9D8B030D-6E8A-4147-A177-3AD203B41FA5}">
                      <a16:colId xmlns:a16="http://schemas.microsoft.com/office/drawing/2014/main" val="2722332043"/>
                    </a:ext>
                  </a:extLst>
                </a:gridCol>
              </a:tblGrid>
              <a:tr h="652638">
                <a:tc>
                  <a:txBody>
                    <a:bodyPr/>
                    <a:lstStyle/>
                    <a:p>
                      <a:pPr>
                        <a:lnSpc>
                          <a:spcPct val="107000"/>
                        </a:lnSpc>
                        <a:spcAft>
                          <a:spcPts val="800"/>
                        </a:spcAft>
                      </a:pPr>
                      <a:r>
                        <a:rPr lang="en-SG" sz="1200" dirty="0">
                          <a:effectLst/>
                        </a:rPr>
                        <a:t>Test Scenario ID</a:t>
                      </a:r>
                      <a:endParaRPr lang="en-ID"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200" dirty="0">
                          <a:effectLst/>
                        </a:rPr>
                        <a:t>Test Scenario</a:t>
                      </a:r>
                      <a:endParaRPr lang="en-ID"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200">
                          <a:effectLst/>
                        </a:rPr>
                        <a:t>Number of test cases</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60929725"/>
                  </a:ext>
                </a:extLst>
              </a:tr>
              <a:tr h="322678">
                <a:tc>
                  <a:txBody>
                    <a:bodyPr/>
                    <a:lstStyle/>
                    <a:p>
                      <a:pPr>
                        <a:lnSpc>
                          <a:spcPct val="107000"/>
                        </a:lnSpc>
                        <a:spcAft>
                          <a:spcPts val="800"/>
                        </a:spcAft>
                      </a:pPr>
                      <a:r>
                        <a:rPr lang="en-SG" sz="1200">
                          <a:effectLst/>
                        </a:rPr>
                        <a:t>TS001-</a:t>
                      </a:r>
                      <a:r>
                        <a:rPr lang="id-ID" sz="1200">
                          <a:effectLst/>
                        </a:rPr>
                        <a:t>Unit Testing</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200" dirty="0">
                          <a:effectLst/>
                        </a:rPr>
                        <a:t>Test each component</a:t>
                      </a:r>
                      <a:r>
                        <a:rPr lang="id-ID" sz="1200" dirty="0">
                          <a:effectLst/>
                        </a:rPr>
                        <a:t> in the application</a:t>
                      </a:r>
                      <a:endParaRPr lang="en-ID"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200">
                          <a:effectLst/>
                        </a:rPr>
                        <a:t>4</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27355477"/>
                  </a:ext>
                </a:extLst>
              </a:tr>
              <a:tr h="446976">
                <a:tc>
                  <a:txBody>
                    <a:bodyPr/>
                    <a:lstStyle/>
                    <a:p>
                      <a:pPr>
                        <a:lnSpc>
                          <a:spcPct val="107000"/>
                        </a:lnSpc>
                        <a:spcAft>
                          <a:spcPts val="800"/>
                        </a:spcAft>
                      </a:pPr>
                      <a:r>
                        <a:rPr lang="en-SG" sz="1200">
                          <a:effectLst/>
                        </a:rPr>
                        <a:t>TS002- UAT testing</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300"/>
                        </a:spcAft>
                      </a:pPr>
                      <a:r>
                        <a:rPr lang="en-SG" sz="1100">
                          <a:effectLst/>
                        </a:rPr>
                        <a:t>Ensure the portal’s features align with course requirements and meet users’ expectations.</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200">
                          <a:effectLst/>
                        </a:rPr>
                        <a:t>2</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1671818"/>
                  </a:ext>
                </a:extLst>
              </a:tr>
              <a:tr h="487659">
                <a:tc>
                  <a:txBody>
                    <a:bodyPr/>
                    <a:lstStyle/>
                    <a:p>
                      <a:pPr>
                        <a:lnSpc>
                          <a:spcPct val="107000"/>
                        </a:lnSpc>
                        <a:spcAft>
                          <a:spcPts val="800"/>
                        </a:spcAft>
                      </a:pPr>
                      <a:r>
                        <a:rPr lang="en-SG" sz="1200">
                          <a:effectLst/>
                        </a:rPr>
                        <a:t>TS00</a:t>
                      </a:r>
                      <a:r>
                        <a:rPr lang="id-ID" sz="1200">
                          <a:effectLst/>
                        </a:rPr>
                        <a:t>3</a:t>
                      </a:r>
                      <a:r>
                        <a:rPr lang="en-SG" sz="1200">
                          <a:effectLst/>
                        </a:rPr>
                        <a:t>-Cross Browser testing</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200">
                          <a:effectLst/>
                        </a:rPr>
                        <a:t>Ensure </a:t>
                      </a:r>
                      <a:r>
                        <a:rPr lang="id-ID" sz="1200">
                          <a:effectLst/>
                        </a:rPr>
                        <a:t>the </a:t>
                      </a:r>
                      <a:r>
                        <a:rPr lang="en-SG" sz="1200">
                          <a:effectLst/>
                        </a:rPr>
                        <a:t>application works across multiple major browsers</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200">
                          <a:effectLst/>
                        </a:rPr>
                        <a:t>4</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13719097"/>
                  </a:ext>
                </a:extLst>
              </a:tr>
              <a:tr h="322678">
                <a:tc>
                  <a:txBody>
                    <a:bodyPr/>
                    <a:lstStyle/>
                    <a:p>
                      <a:pPr>
                        <a:lnSpc>
                          <a:spcPct val="107000"/>
                        </a:lnSpc>
                        <a:spcAft>
                          <a:spcPts val="800"/>
                        </a:spcAft>
                      </a:pPr>
                      <a:r>
                        <a:rPr lang="id-ID" sz="1200">
                          <a:effectLst/>
                        </a:rPr>
                        <a:t>TS004- Load Testing</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SG" sz="1100">
                          <a:effectLst/>
                        </a:rPr>
                        <a:t>Testing the performance of </a:t>
                      </a:r>
                      <a:r>
                        <a:rPr lang="id-ID" sz="1100">
                          <a:effectLst/>
                        </a:rPr>
                        <a:t>the </a:t>
                      </a:r>
                      <a:r>
                        <a:rPr lang="en-SG" sz="1100">
                          <a:effectLst/>
                        </a:rPr>
                        <a:t>application</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200">
                          <a:effectLst/>
                        </a:rPr>
                        <a:t>2</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27676811"/>
                  </a:ext>
                </a:extLst>
              </a:tr>
              <a:tr h="487659">
                <a:tc>
                  <a:txBody>
                    <a:bodyPr/>
                    <a:lstStyle/>
                    <a:p>
                      <a:pPr>
                        <a:lnSpc>
                          <a:spcPct val="107000"/>
                        </a:lnSpc>
                        <a:spcAft>
                          <a:spcPts val="800"/>
                        </a:spcAft>
                      </a:pPr>
                      <a:r>
                        <a:rPr lang="id-ID" sz="1200" dirty="0">
                          <a:effectLst/>
                        </a:rPr>
                        <a:t>TS005 – Usability Testing</a:t>
                      </a:r>
                      <a:endParaRPr lang="en-ID"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200">
                          <a:effectLst/>
                        </a:rPr>
                        <a:t>To ensure all navigation in header and footer works properly and the content is visible</a:t>
                      </a:r>
                      <a:endParaRPr lang="en-ID"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200" dirty="0">
                          <a:effectLst/>
                        </a:rPr>
                        <a:t>2</a:t>
                      </a:r>
                      <a:endParaRPr lang="en-ID"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3140562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88583B5B-4AB7-43D7-8673-3F42459817E7}"/>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rPr>
              <a:t>Test Schedule</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a16="http://schemas.microsoft.com/office/drawing/2014/main" id="{636A239B-950E-4A7B-8B35-F67E199CFE4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p:txBody>
      </p:sp>
      <p:graphicFrame>
        <p:nvGraphicFramePr>
          <p:cNvPr id="2" name="Table 1">
            <a:extLst>
              <a:ext uri="{FF2B5EF4-FFF2-40B4-BE49-F238E27FC236}">
                <a16:creationId xmlns:a16="http://schemas.microsoft.com/office/drawing/2014/main" id="{1EEFD268-8A80-4982-B2A0-01DD7FC58003}"/>
              </a:ext>
            </a:extLst>
          </p:cNvPr>
          <p:cNvGraphicFramePr>
            <a:graphicFrameLocks noGrp="1"/>
          </p:cNvGraphicFramePr>
          <p:nvPr>
            <p:extLst>
              <p:ext uri="{D42A27DB-BD31-4B8C-83A1-F6EECF244321}">
                <p14:modId xmlns:p14="http://schemas.microsoft.com/office/powerpoint/2010/main" val="368936741"/>
              </p:ext>
            </p:extLst>
          </p:nvPr>
        </p:nvGraphicFramePr>
        <p:xfrm>
          <a:off x="539552" y="1358891"/>
          <a:ext cx="8270211" cy="4302133"/>
        </p:xfrm>
        <a:graphic>
          <a:graphicData uri="http://schemas.openxmlformats.org/drawingml/2006/table">
            <a:tbl>
              <a:tblPr firstRow="1" firstCol="1" bandRow="1">
                <a:tableStyleId>{5C22544A-7EE6-4342-B048-85BDC9FD1C3A}</a:tableStyleId>
              </a:tblPr>
              <a:tblGrid>
                <a:gridCol w="2067123">
                  <a:extLst>
                    <a:ext uri="{9D8B030D-6E8A-4147-A177-3AD203B41FA5}">
                      <a16:colId xmlns:a16="http://schemas.microsoft.com/office/drawing/2014/main" val="3308342110"/>
                    </a:ext>
                  </a:extLst>
                </a:gridCol>
                <a:gridCol w="2067123">
                  <a:extLst>
                    <a:ext uri="{9D8B030D-6E8A-4147-A177-3AD203B41FA5}">
                      <a16:colId xmlns:a16="http://schemas.microsoft.com/office/drawing/2014/main" val="2475303919"/>
                    </a:ext>
                  </a:extLst>
                </a:gridCol>
                <a:gridCol w="1831617">
                  <a:extLst>
                    <a:ext uri="{9D8B030D-6E8A-4147-A177-3AD203B41FA5}">
                      <a16:colId xmlns:a16="http://schemas.microsoft.com/office/drawing/2014/main" val="998620507"/>
                    </a:ext>
                  </a:extLst>
                </a:gridCol>
                <a:gridCol w="2304348">
                  <a:extLst>
                    <a:ext uri="{9D8B030D-6E8A-4147-A177-3AD203B41FA5}">
                      <a16:colId xmlns:a16="http://schemas.microsoft.com/office/drawing/2014/main" val="3547143179"/>
                    </a:ext>
                  </a:extLst>
                </a:gridCol>
              </a:tblGrid>
              <a:tr h="790311">
                <a:tc>
                  <a:txBody>
                    <a:bodyPr/>
                    <a:lstStyle/>
                    <a:p>
                      <a:pPr>
                        <a:lnSpc>
                          <a:spcPct val="107000"/>
                        </a:lnSpc>
                        <a:spcAft>
                          <a:spcPts val="800"/>
                        </a:spcAft>
                      </a:pPr>
                      <a:r>
                        <a:rPr lang="en-US" sz="1600">
                          <a:effectLst/>
                        </a:rPr>
                        <a:t>Web page</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Weighting</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Functional Points (FP)</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Total</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58745934"/>
                  </a:ext>
                </a:extLst>
              </a:tr>
              <a:tr h="386240">
                <a:tc>
                  <a:txBody>
                    <a:bodyPr/>
                    <a:lstStyle/>
                    <a:p>
                      <a:pPr>
                        <a:lnSpc>
                          <a:spcPct val="107000"/>
                        </a:lnSpc>
                        <a:spcAft>
                          <a:spcPts val="800"/>
                        </a:spcAft>
                      </a:pPr>
                      <a:r>
                        <a:rPr lang="id-ID" sz="1600">
                          <a:effectLst/>
                        </a:rPr>
                        <a:t>Apply for Job</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3</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15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24262517"/>
                  </a:ext>
                </a:extLst>
              </a:tr>
              <a:tr h="386240">
                <a:tc>
                  <a:txBody>
                    <a:bodyPr/>
                    <a:lstStyle/>
                    <a:p>
                      <a:pPr>
                        <a:lnSpc>
                          <a:spcPct val="107000"/>
                        </a:lnSpc>
                        <a:spcAft>
                          <a:spcPts val="800"/>
                        </a:spcAft>
                      </a:pPr>
                      <a:r>
                        <a:rPr lang="id-ID" sz="1600">
                          <a:effectLst/>
                        </a:rPr>
                        <a:t>Post Job</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3</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15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93416242"/>
                  </a:ext>
                </a:extLst>
              </a:tr>
              <a:tr h="386240">
                <a:tc>
                  <a:txBody>
                    <a:bodyPr/>
                    <a:lstStyle/>
                    <a:p>
                      <a:pPr>
                        <a:lnSpc>
                          <a:spcPct val="107000"/>
                        </a:lnSpc>
                        <a:spcAft>
                          <a:spcPts val="800"/>
                        </a:spcAft>
                      </a:pPr>
                      <a:r>
                        <a:rPr lang="id-ID" sz="1600">
                          <a:effectLst/>
                        </a:rPr>
                        <a:t>Thread</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3</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dirty="0">
                          <a:effectLst/>
                        </a:rPr>
                        <a:t>5</a:t>
                      </a:r>
                      <a:endParaRPr lang="id-ID"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15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71638286"/>
                  </a:ext>
                </a:extLst>
              </a:tr>
              <a:tr h="790311">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Total functional points</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dirty="0">
                          <a:effectLst/>
                        </a:rPr>
                        <a:t>4</a:t>
                      </a:r>
                      <a:r>
                        <a:rPr lang="en-US" sz="1600" dirty="0">
                          <a:effectLst/>
                        </a:rPr>
                        <a:t>3</a:t>
                      </a:r>
                      <a:endParaRPr lang="id-ID"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2615479"/>
                  </a:ext>
                </a:extLst>
              </a:tr>
              <a:tr h="790311">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Estimated person hour per FP</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1.0</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76802585"/>
                  </a:ext>
                </a:extLst>
              </a:tr>
              <a:tr h="386240">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Total hours needed</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a:effectLst/>
                        </a:rPr>
                        <a:t>45</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51875761"/>
                  </a:ext>
                </a:extLst>
              </a:tr>
              <a:tr h="386240">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 </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600">
                          <a:effectLst/>
                        </a:rPr>
                        <a:t>Total days needed</a:t>
                      </a:r>
                      <a:endParaRPr lang="id-ID"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id-ID" sz="1600" dirty="0">
                          <a:effectLst/>
                        </a:rPr>
                        <a:t>8.</a:t>
                      </a:r>
                      <a:r>
                        <a:rPr lang="en-US" sz="1600" dirty="0">
                          <a:effectLst/>
                        </a:rPr>
                        <a:t>3</a:t>
                      </a:r>
                      <a:r>
                        <a:rPr lang="id-ID" sz="1600" dirty="0">
                          <a:effectLst/>
                        </a:rPr>
                        <a:t> days</a:t>
                      </a:r>
                      <a:endParaRPr lang="id-ID"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1341622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D0AA04-D8C7-4242-9157-653EA6215BE7}"/>
              </a:ext>
            </a:extLst>
          </p:cNvPr>
          <p:cNvSpPr txBox="1">
            <a:spLocks noChangeArrowheads="1"/>
          </p:cNvSpPr>
          <p:nvPr/>
        </p:nvSpPr>
        <p:spPr bwMode="auto">
          <a:xfrm>
            <a:off x="58303"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SG" altLang="en-US" sz="2800" dirty="0">
                <a:solidFill>
                  <a:schemeClr val="bg1"/>
                </a:solidFill>
              </a:rPr>
              <a:t>Test Schedule</a:t>
            </a:r>
            <a:endParaRPr lang="en-US" altLang="en-US" sz="2800" dirty="0">
              <a:solidFill>
                <a:schemeClr val="bg1"/>
              </a:solidFill>
              <a:cs typeface="Arial" panose="020B0604020202020204" pitchFamily="34" charset="0"/>
            </a:endParaRPr>
          </a:p>
        </p:txBody>
      </p:sp>
      <p:sp>
        <p:nvSpPr>
          <p:cNvPr id="4" name="Rectangle 3">
            <a:extLst>
              <a:ext uri="{FF2B5EF4-FFF2-40B4-BE49-F238E27FC236}">
                <a16:creationId xmlns:a16="http://schemas.microsoft.com/office/drawing/2014/main" id="{43357DAE-1367-4155-8633-E17D9FFA75DE}"/>
              </a:ext>
            </a:extLst>
          </p:cNvPr>
          <p:cNvSpPr/>
          <p:nvPr/>
        </p:nvSpPr>
        <p:spPr>
          <a:xfrm>
            <a:off x="131328"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Wingdings" panose="05000000000000000000" pitchFamily="2" charset="2"/>
              <a:buChar char="q"/>
              <a:defRPr/>
            </a:pPr>
            <a:endParaRPr lang="en-SG" dirty="0">
              <a:solidFill>
                <a:schemeClr val="tx1"/>
              </a:solidFill>
            </a:endParaRPr>
          </a:p>
        </p:txBody>
      </p:sp>
      <p:sp>
        <p:nvSpPr>
          <p:cNvPr id="6" name="Arrow: Pentagon 5">
            <a:extLst>
              <a:ext uri="{FF2B5EF4-FFF2-40B4-BE49-F238E27FC236}">
                <a16:creationId xmlns:a16="http://schemas.microsoft.com/office/drawing/2014/main" id="{04196BCF-7B4A-47B6-BE2D-57613E77CD0A}"/>
              </a:ext>
            </a:extLst>
          </p:cNvPr>
          <p:cNvSpPr/>
          <p:nvPr/>
        </p:nvSpPr>
        <p:spPr>
          <a:xfrm rot="16200000">
            <a:off x="7467343" y="1706242"/>
            <a:ext cx="1162997" cy="576064"/>
          </a:xfrm>
          <a:prstGeom prst="homePlat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pic>
        <p:nvPicPr>
          <p:cNvPr id="5" name="Picture 4">
            <a:extLst>
              <a:ext uri="{FF2B5EF4-FFF2-40B4-BE49-F238E27FC236}">
                <a16:creationId xmlns:a16="http://schemas.microsoft.com/office/drawing/2014/main" id="{27670A96-D6C7-42E7-B2D8-2D8D804B126B}"/>
              </a:ext>
            </a:extLst>
          </p:cNvPr>
          <p:cNvPicPr/>
          <p:nvPr/>
        </p:nvPicPr>
        <p:blipFill>
          <a:blip r:embed="rId2"/>
          <a:stretch>
            <a:fillRect/>
          </a:stretch>
        </p:blipFill>
        <p:spPr>
          <a:xfrm>
            <a:off x="563215" y="2204864"/>
            <a:ext cx="7992888" cy="2232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A42FA94CC64944985BE93158E9ADE0" ma:contentTypeVersion="0" ma:contentTypeDescription="Create a new document." ma:contentTypeScope="" ma:versionID="01a1c0778f5d85e1f1b68635343aa61d">
  <xsd:schema xmlns:xsd="http://www.w3.org/2001/XMLSchema" xmlns:xs="http://www.w3.org/2001/XMLSchema" xmlns:p="http://schemas.microsoft.com/office/2006/metadata/properties" targetNamespace="http://schemas.microsoft.com/office/2006/metadata/properties" ma:root="true" ma:fieldsID="ce8df3bfa6a24a2ffcf512df2f51dd6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F3EE97-662C-45BD-AEBD-57BE7DC9224B}">
  <ds:schemaRefs>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296D54F9-6676-40B4-88DE-4E587CD57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45401</TotalTime>
  <Words>492</Words>
  <Application>Microsoft Office PowerPoint</Application>
  <PresentationFormat>On-screen Show (4:3)</PresentationFormat>
  <Paragraphs>242</Paragraphs>
  <Slides>22</Slides>
  <Notes>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22</vt:i4>
      </vt:variant>
    </vt:vector>
  </HeadingPairs>
  <TitlesOfParts>
    <vt:vector size="29" baseType="lpstr">
      <vt:lpstr>Arial</vt:lpstr>
      <vt:lpstr>Calibri</vt:lpstr>
      <vt:lpstr>Cambria</vt:lpstr>
      <vt:lpstr>Wingdings</vt:lpstr>
      <vt:lpstr>Office Theme</vt:lpstr>
      <vt:lpstr>1_Office Theme</vt:lpstr>
      <vt:lpstr>2_Office Theme</vt:lpstr>
      <vt:lpstr>Plan, Schedule, Test Community Portal</vt:lpstr>
      <vt:lpstr>Contents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Modifications Made based On 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DELL-STTB</cp:lastModifiedBy>
  <cp:revision>1701</cp:revision>
  <cp:lastPrinted>2015-07-27T02:04:21Z</cp:lastPrinted>
  <dcterms:created xsi:type="dcterms:W3CDTF">2012-01-26T10:45:43Z</dcterms:created>
  <dcterms:modified xsi:type="dcterms:W3CDTF">2023-08-24T10:22:17Z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0x010100CCA42FA94CC64944985BE93158E9ADE0</vt:lpwstr>
  </property>
</Properties>
</file>